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.jpeg" ContentType="image/jpeg"/>
  <Override PartName="/ppt/notesSlides/notesSlide14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http://www.deeplearningbook.org/contents/autoencoders.html</a:t>
            </a:r>
          </a:p>
          <a:p>
            <a:pPr/>
          </a:p>
          <a:p>
            <a:pPr/>
            <a:r>
              <a:t>Output</a:t>
            </a:r>
          </a:p>
          <a:p>
            <a:pPr/>
            <a:r>
              <a:t>	- idea of compressions</a:t>
            </a:r>
          </a:p>
          <a:p>
            <a:pPr/>
            <a:r>
              <a:t>	-audoencoder</a:t>
            </a:r>
          </a:p>
          <a:p>
            <a:pPr/>
            <a:r>
              <a:t>	- application</a:t>
            </a:r>
          </a:p>
          <a:p>
            <a:pPr/>
            <a:r>
              <a:t>		retrieval</a:t>
            </a:r>
          </a:p>
          <a:p>
            <a:pPr/>
            <a:r>
              <a:t>		image</a:t>
            </a:r>
          </a:p>
          <a:p>
            <a:pPr/>
            <a:r>
              <a:t>	-also as initilization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2" name="Shape 5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compute on pixel label is slow!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7" name="Shape 6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Reconstructions of 32x32 color images from 256-bit codes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6" name="Shape 6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這個圖可能有問題</a:t>
            </a:r>
            <a:r>
              <a:t>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6" name="Shape 10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SOM: http://alaric-research.blogspot.tw/2011/02/self-organizing-map.html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櫻桃梗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neutral  net  whose output tries to reconstruct the input</a:t>
            </a:r>
          </a:p>
          <a:p>
            <a:pPr lvl="1" indent="0"/>
            <a:r>
              <a:t>Target of output (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�</a:t>
            </a:r>
            <a:r>
              <a:t>�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 ̂</a:t>
            </a:r>
            <a:r>
              <a:t>) = input (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�</a:t>
            </a:r>
            <a:r>
              <a:t>�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Hand-written digits</a:t>
            </a:r>
          </a:p>
          <a:p>
            <a:pPr/>
          </a:p>
          <a:p>
            <a:pPr/>
            <a:r>
              <a:t>Deep auto-encoder has better reconstruction capability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30 to 2</a:t>
            </a:r>
          </a:p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有收縮性的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idf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qeruy not always have the common word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1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xfrm>
            <a:off x="8251371" y="6404295"/>
            <a:ext cx="263980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251368" y="640429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6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8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標題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Encoder-Decoder and Auto-Encoder</a:t>
            </a:r>
          </a:p>
        </p:txBody>
      </p:sp>
      <p:sp>
        <p:nvSpPr>
          <p:cNvPr id="122" name="Li Hao…"/>
          <p:cNvSpPr txBox="1"/>
          <p:nvPr/>
        </p:nvSpPr>
        <p:spPr>
          <a:xfrm>
            <a:off x="3189192" y="4227829"/>
            <a:ext cx="4518216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/>
            </a:pPr>
            <a:r>
              <a:t> </a:t>
            </a:r>
          </a:p>
          <a:p>
            <a:pPr lvl="6">
              <a:defRPr sz="2300"/>
            </a:pPr>
            <a:r>
              <a:t>Li Hao</a:t>
            </a:r>
          </a:p>
          <a:p>
            <a:pPr lvl="6">
              <a:defRPr sz="2300"/>
            </a:pPr>
            <a:r>
              <a:t>Dong Kaixing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711" y="1608633"/>
            <a:ext cx="5166638" cy="166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4445" y="3035746"/>
            <a:ext cx="4993570" cy="169894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Origin    Linear   Sigmoid"/>
          <p:cNvSpPr txBox="1"/>
          <p:nvPr/>
        </p:nvSpPr>
        <p:spPr>
          <a:xfrm>
            <a:off x="1949227" y="773430"/>
            <a:ext cx="4845606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3200"/>
            </a:lvl1pPr>
          </a:lstStyle>
          <a:p>
            <a:pPr/>
            <a:r>
              <a:t>  Origin    Linear   Sigmoid</a:t>
            </a:r>
          </a:p>
        </p:txBody>
      </p:sp>
      <p:pic>
        <p:nvPicPr>
          <p:cNvPr id="395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9523" y="4496224"/>
            <a:ext cx="5008814" cy="1732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What would happen if code dimension decreases to 1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What would happen if code dimension decreases to 1?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hat would happen if code dimension decreases to 1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What would happen if code dimension decreases to 1?</a:t>
            </a:r>
          </a:p>
        </p:txBody>
      </p:sp>
      <p:pic>
        <p:nvPicPr>
          <p:cNvPr id="400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26" y="4793370"/>
            <a:ext cx="2837907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2.png" descr="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777" y="1998788"/>
            <a:ext cx="2981205" cy="1070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3.png" descr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899" y="3377207"/>
            <a:ext cx="2916961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1.png" descr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7184" y="2015840"/>
            <a:ext cx="3213434" cy="1036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3.png" descr="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51065" y="3377207"/>
            <a:ext cx="3045673" cy="1036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2.png" descr="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26591" y="4736907"/>
            <a:ext cx="3094620" cy="1070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dimension=1"/>
          <p:cNvSpPr txBox="1"/>
          <p:nvPr/>
        </p:nvSpPr>
        <p:spPr>
          <a:xfrm>
            <a:off x="1672836" y="6209534"/>
            <a:ext cx="1381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dimension=1</a:t>
            </a:r>
          </a:p>
        </p:txBody>
      </p:sp>
      <p:sp>
        <p:nvSpPr>
          <p:cNvPr id="407" name="dimension=2"/>
          <p:cNvSpPr txBox="1"/>
          <p:nvPr/>
        </p:nvSpPr>
        <p:spPr>
          <a:xfrm>
            <a:off x="5183358" y="6209534"/>
            <a:ext cx="1381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dimension=2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nl.png" descr="n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922" y="3264885"/>
            <a:ext cx="6952344" cy="371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l.png" descr="l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09"/>
          <a:stretch>
            <a:fillRect/>
          </a:stretch>
        </p:blipFill>
        <p:spPr>
          <a:xfrm>
            <a:off x="458422" y="-118424"/>
            <a:ext cx="6857938" cy="352264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ar"/>
          <p:cNvSpPr txBox="1"/>
          <p:nvPr/>
        </p:nvSpPr>
        <p:spPr>
          <a:xfrm>
            <a:off x="7466330" y="1463837"/>
            <a:ext cx="6952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linear</a:t>
            </a:r>
          </a:p>
        </p:txBody>
      </p:sp>
      <p:sp>
        <p:nvSpPr>
          <p:cNvPr id="412" name="sigmoid"/>
          <p:cNvSpPr txBox="1"/>
          <p:nvPr/>
        </p:nvSpPr>
        <p:spPr>
          <a:xfrm>
            <a:off x="7466330" y="4941584"/>
            <a:ext cx="8815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sigmoid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1"/>
      <p:bldP build="whole" bldLvl="1" animBg="1" rev="0" advAuto="0" spid="40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Auto-encoder</a:t>
            </a:r>
          </a:p>
        </p:txBody>
      </p:sp>
      <p:sp>
        <p:nvSpPr>
          <p:cNvPr id="415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De-noising auto-encoder</a:t>
            </a:r>
          </a:p>
        </p:txBody>
      </p:sp>
      <p:pic>
        <p:nvPicPr>
          <p:cNvPr id="416" name="圖片 6" descr="圖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290" y="2988205"/>
            <a:ext cx="921635" cy="851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群組 19"/>
          <p:cNvGrpSpPr/>
          <p:nvPr/>
        </p:nvGrpSpPr>
        <p:grpSpPr>
          <a:xfrm>
            <a:off x="1620640" y="3896702"/>
            <a:ext cx="468002" cy="1928553"/>
            <a:chOff x="0" y="0"/>
            <a:chExt cx="468000" cy="1928552"/>
          </a:xfrm>
        </p:grpSpPr>
        <p:sp>
          <p:nvSpPr>
            <p:cNvPr id="417" name="矩形 5"/>
            <p:cNvSpPr/>
            <p:nvPr/>
          </p:nvSpPr>
          <p:spPr>
            <a:xfrm>
              <a:off x="-1" y="-1"/>
              <a:ext cx="468002" cy="192855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420" name="文字方塊 7"/>
            <p:cNvGrpSpPr/>
            <p:nvPr/>
          </p:nvGrpSpPr>
          <p:grpSpPr>
            <a:xfrm>
              <a:off x="120202" y="772383"/>
              <a:ext cx="241733" cy="369333"/>
              <a:chOff x="0" y="0"/>
              <a:chExt cx="241731" cy="369332"/>
            </a:xfrm>
          </p:grpSpPr>
          <p:sp>
            <p:nvSpPr>
              <p:cNvPr id="418" name="矩形"/>
              <p:cNvSpPr/>
              <p:nvPr/>
            </p:nvSpPr>
            <p:spPr>
              <a:xfrm>
                <a:off x="0" y="-1"/>
                <a:ext cx="241732" cy="369334"/>
              </a:xfrm>
              <a:prstGeom prst="rect">
                <a:avLst/>
              </a:prstGeom>
              <a:blipFill rotWithShape="1">
                <a:blip r:embed="rId4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9" name="文本"/>
              <p:cNvSpPr txBox="1"/>
              <p:nvPr/>
            </p:nvSpPr>
            <p:spPr>
              <a:xfrm>
                <a:off x="0" y="-1"/>
                <a:ext cx="241732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 </a:t>
                </a:r>
              </a:p>
            </p:txBody>
          </p:sp>
        </p:grpSp>
      </p:grpSp>
      <p:sp>
        <p:nvSpPr>
          <p:cNvPr id="422" name="矩形 8"/>
          <p:cNvSpPr/>
          <p:nvPr/>
        </p:nvSpPr>
        <p:spPr>
          <a:xfrm rot="5400000">
            <a:off x="4933822" y="4376241"/>
            <a:ext cx="1209245" cy="46800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sp>
        <p:nvSpPr>
          <p:cNvPr id="423" name="向右箭號 9"/>
          <p:cNvSpPr/>
          <p:nvPr/>
        </p:nvSpPr>
        <p:spPr>
          <a:xfrm>
            <a:off x="4013686" y="4314850"/>
            <a:ext cx="933254" cy="6052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4" name="矩形 11"/>
          <p:cNvSpPr/>
          <p:nvPr/>
        </p:nvSpPr>
        <p:spPr>
          <a:xfrm>
            <a:off x="7541611" y="3950661"/>
            <a:ext cx="468001" cy="1928554"/>
          </a:xfrm>
          <a:prstGeom prst="rect">
            <a:avLst/>
          </a:prstGeom>
          <a:gradFill>
            <a:gsLst>
              <a:gs pos="0">
                <a:schemeClr val="accent1">
                  <a:hueOff val="198858"/>
                  <a:satOff val="-2084"/>
                  <a:lumOff val="20614"/>
                </a:schemeClr>
              </a:gs>
              <a:gs pos="50000">
                <a:srgbClr val="A1C1E5"/>
              </a:gs>
              <a:gs pos="100000">
                <a:schemeClr val="accent1">
                  <a:hueOff val="173799"/>
                  <a:satOff val="1446"/>
                  <a:lumOff val="13545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427" name="文字方塊 12"/>
          <p:cNvGrpSpPr/>
          <p:nvPr/>
        </p:nvGrpSpPr>
        <p:grpSpPr>
          <a:xfrm>
            <a:off x="7654745" y="4660396"/>
            <a:ext cx="241733" cy="369333"/>
            <a:chOff x="0" y="0"/>
            <a:chExt cx="241731" cy="369332"/>
          </a:xfrm>
        </p:grpSpPr>
        <p:sp>
          <p:nvSpPr>
            <p:cNvPr id="425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6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428" name="向右箭號 13"/>
          <p:cNvSpPr/>
          <p:nvPr/>
        </p:nvSpPr>
        <p:spPr>
          <a:xfrm>
            <a:off x="6307401" y="4314850"/>
            <a:ext cx="933254" cy="6052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9" name="圖片 15" descr="圖片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17134" y="3020281"/>
            <a:ext cx="827120" cy="790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2" name="文字方塊 16"/>
          <p:cNvGrpSpPr/>
          <p:nvPr/>
        </p:nvGrpSpPr>
        <p:grpSpPr>
          <a:xfrm>
            <a:off x="5449623" y="4425574"/>
            <a:ext cx="219740" cy="369333"/>
            <a:chOff x="0" y="0"/>
            <a:chExt cx="219739" cy="369332"/>
          </a:xfrm>
        </p:grpSpPr>
        <p:sp>
          <p:nvSpPr>
            <p:cNvPr id="430" name="矩形"/>
            <p:cNvSpPr/>
            <p:nvPr/>
          </p:nvSpPr>
          <p:spPr>
            <a:xfrm>
              <a:off x="-1" y="-1"/>
              <a:ext cx="219741" cy="369334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文本"/>
            <p:cNvSpPr txBox="1"/>
            <p:nvPr/>
          </p:nvSpPr>
          <p:spPr>
            <a:xfrm>
              <a:off x="-1" y="-1"/>
              <a:ext cx="21974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433" name="文字方塊 17"/>
          <p:cNvSpPr txBox="1"/>
          <p:nvPr/>
        </p:nvSpPr>
        <p:spPr>
          <a:xfrm>
            <a:off x="3706090" y="3862959"/>
            <a:ext cx="14864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pPr/>
            <a:r>
              <a:t>encode</a:t>
            </a:r>
          </a:p>
        </p:txBody>
      </p:sp>
      <p:sp>
        <p:nvSpPr>
          <p:cNvPr id="434" name="文字方塊 18"/>
          <p:cNvSpPr txBox="1"/>
          <p:nvPr/>
        </p:nvSpPr>
        <p:spPr>
          <a:xfrm>
            <a:off x="5956527" y="3866438"/>
            <a:ext cx="14864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pPr/>
            <a:r>
              <a:t>decode</a:t>
            </a:r>
          </a:p>
        </p:txBody>
      </p:sp>
      <p:sp>
        <p:nvSpPr>
          <p:cNvPr id="435" name="向右箭號 20"/>
          <p:cNvSpPr/>
          <p:nvPr/>
        </p:nvSpPr>
        <p:spPr>
          <a:xfrm>
            <a:off x="2232228" y="4344170"/>
            <a:ext cx="933254" cy="6052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文字方塊 21"/>
          <p:cNvSpPr txBox="1"/>
          <p:nvPr/>
        </p:nvSpPr>
        <p:spPr>
          <a:xfrm>
            <a:off x="1996923" y="4806746"/>
            <a:ext cx="114501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B050"/>
                </a:solidFill>
              </a:defRPr>
            </a:lvl1pPr>
          </a:lstStyle>
          <a:p>
            <a:pPr/>
            <a:r>
              <a:t>Add noise</a:t>
            </a:r>
          </a:p>
        </p:txBody>
      </p:sp>
      <p:grpSp>
        <p:nvGrpSpPr>
          <p:cNvPr id="441" name="群組 22"/>
          <p:cNvGrpSpPr/>
          <p:nvPr/>
        </p:nvGrpSpPr>
        <p:grpSpPr>
          <a:xfrm>
            <a:off x="3306322" y="3896702"/>
            <a:ext cx="468002" cy="1928553"/>
            <a:chOff x="0" y="0"/>
            <a:chExt cx="468000" cy="1928552"/>
          </a:xfrm>
        </p:grpSpPr>
        <p:sp>
          <p:nvSpPr>
            <p:cNvPr id="437" name="矩形 23"/>
            <p:cNvSpPr/>
            <p:nvPr/>
          </p:nvSpPr>
          <p:spPr>
            <a:xfrm>
              <a:off x="-1" y="-1"/>
              <a:ext cx="468002" cy="192855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440" name="文字方塊 24"/>
            <p:cNvGrpSpPr/>
            <p:nvPr/>
          </p:nvGrpSpPr>
          <p:grpSpPr>
            <a:xfrm>
              <a:off x="120201" y="772383"/>
              <a:ext cx="312588" cy="369333"/>
              <a:chOff x="0" y="0"/>
              <a:chExt cx="312586" cy="369332"/>
            </a:xfrm>
          </p:grpSpPr>
          <p:sp>
            <p:nvSpPr>
              <p:cNvPr id="438" name="矩形"/>
              <p:cNvSpPr/>
              <p:nvPr/>
            </p:nvSpPr>
            <p:spPr>
              <a:xfrm>
                <a:off x="-1" y="-1"/>
                <a:ext cx="312588" cy="369334"/>
              </a:xfrm>
              <a:prstGeom prst="rect">
                <a:avLst/>
              </a:prstGeom>
              <a:blipFill rotWithShape="1">
                <a:blip r:embed="rId8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9" name="文本"/>
              <p:cNvSpPr txBox="1"/>
              <p:nvPr/>
            </p:nvSpPr>
            <p:spPr>
              <a:xfrm>
                <a:off x="-1" y="-1"/>
                <a:ext cx="312588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 </a:t>
                </a:r>
              </a:p>
            </p:txBody>
          </p:sp>
        </p:grpSp>
      </p:grpSp>
      <p:pic>
        <p:nvPicPr>
          <p:cNvPr id="442" name="圖片 25" descr="圖片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10499" y="2986066"/>
            <a:ext cx="859648" cy="799846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直線接點 26"/>
          <p:cNvSpPr/>
          <p:nvPr/>
        </p:nvSpPr>
        <p:spPr>
          <a:xfrm flipH="1" flipV="1">
            <a:off x="1845107" y="2427808"/>
            <a:ext cx="5985587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直線接點 27"/>
          <p:cNvSpPr/>
          <p:nvPr/>
        </p:nvSpPr>
        <p:spPr>
          <a:xfrm>
            <a:off x="1870386" y="2428443"/>
            <a:ext cx="1" cy="509588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5" name="直線接點 28"/>
          <p:cNvSpPr/>
          <p:nvPr/>
        </p:nvSpPr>
        <p:spPr>
          <a:xfrm>
            <a:off x="7831329" y="2428443"/>
            <a:ext cx="1" cy="509588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6" name="文字方塊 49"/>
          <p:cNvSpPr txBox="1"/>
          <p:nvPr/>
        </p:nvSpPr>
        <p:spPr>
          <a:xfrm>
            <a:off x="3470564" y="2395607"/>
            <a:ext cx="29527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As close as possible</a:t>
            </a:r>
          </a:p>
        </p:txBody>
      </p:sp>
      <p:grpSp>
        <p:nvGrpSpPr>
          <p:cNvPr id="449" name="群組 34"/>
          <p:cNvGrpSpPr/>
          <p:nvPr/>
        </p:nvGrpSpPr>
        <p:grpSpPr>
          <a:xfrm>
            <a:off x="4033958" y="189837"/>
            <a:ext cx="4919543" cy="1848155"/>
            <a:chOff x="0" y="0"/>
            <a:chExt cx="4919542" cy="1848153"/>
          </a:xfrm>
        </p:grpSpPr>
        <p:sp>
          <p:nvSpPr>
            <p:cNvPr id="447" name="文字方塊 32"/>
            <p:cNvSpPr txBox="1"/>
            <p:nvPr/>
          </p:nvSpPr>
          <p:spPr>
            <a:xfrm>
              <a:off x="0" y="0"/>
              <a:ext cx="473949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More: Contractive auto-encoder</a:t>
              </a:r>
            </a:p>
          </p:txBody>
        </p:sp>
        <p:sp>
          <p:nvSpPr>
            <p:cNvPr id="448" name="矩形 33"/>
            <p:cNvSpPr txBox="1"/>
            <p:nvPr/>
          </p:nvSpPr>
          <p:spPr>
            <a:xfrm>
              <a:off x="631368" y="430691"/>
              <a:ext cx="4288175" cy="1417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Ref: Rifai, Salah, et al. "Contractive auto-encoders: Explicit invariance during feature extraction.“ </a:t>
              </a:r>
              <a:r>
                <a:rPr i="1"/>
                <a:t>Proceedings of the 28th International Conference on Machine Learning (ICML-11)</a:t>
              </a:r>
              <a:r>
                <a:t>. 2011.</a:t>
              </a:r>
            </a:p>
          </p:txBody>
        </p:sp>
      </p:grpSp>
      <p:sp>
        <p:nvSpPr>
          <p:cNvPr id="450" name="矩形 31"/>
          <p:cNvSpPr txBox="1"/>
          <p:nvPr/>
        </p:nvSpPr>
        <p:spPr>
          <a:xfrm>
            <a:off x="1808331" y="6034120"/>
            <a:ext cx="616001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Vincent, Pascal, et al. "Extracting and composing robust features with denoising autoencoders." </a:t>
            </a:r>
            <a:r>
              <a:rPr i="1"/>
              <a:t>ICML, </a:t>
            </a:r>
            <a:r>
              <a:t>2008.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11"/>
      <p:bldP build="whole" bldLvl="1" animBg="1" rev="0" advAuto="0" spid="434" grpId="15"/>
      <p:bldP build="whole" bldLvl="1" animBg="1" rev="0" advAuto="0" spid="428" grpId="13"/>
      <p:bldP build="whole" bldLvl="1" animBg="1" rev="0" advAuto="0" spid="429" grpId="14"/>
      <p:bldP build="whole" bldLvl="1" animBg="1" rev="0" advAuto="0" spid="423" grpId="8"/>
      <p:bldP build="whole" bldLvl="1" animBg="1" rev="0" advAuto="0" spid="444" grpId="17"/>
      <p:bldP build="whole" bldLvl="1" animBg="1" rev="0" advAuto="0" spid="445" grpId="18"/>
      <p:bldP build="whole" bldLvl="1" animBg="1" rev="0" advAuto="0" spid="422" grpId="7"/>
      <p:bldP build="whole" bldLvl="1" animBg="1" rev="0" advAuto="0" spid="446" grpId="19"/>
      <p:bldP build="whole" bldLvl="1" animBg="1" rev="0" advAuto="0" spid="427" grpId="12"/>
      <p:bldP build="whole" bldLvl="1" animBg="1" rev="0" advAuto="0" spid="443" grpId="16"/>
      <p:bldP build="whole" bldLvl="1" animBg="1" rev="0" advAuto="0" spid="433" grpId="10"/>
      <p:bldP build="whole" bldLvl="1" animBg="1" rev="0" advAuto="0" spid="436" grpId="6"/>
      <p:bldP build="whole" bldLvl="1" animBg="1" rev="0" advAuto="0" spid="416" grpId="1"/>
      <p:bldP build="whole" bldLvl="1" animBg="1" rev="0" advAuto="0" spid="421" grpId="2"/>
      <p:bldP build="whole" bldLvl="1" animBg="1" rev="0" advAuto="0" spid="441" grpId="4"/>
      <p:bldP build="whole" bldLvl="1" animBg="1" rev="0" advAuto="0" spid="442" grpId="5"/>
      <p:bldP build="whole" bldLvl="1" animBg="1" rev="0" advAuto="0" spid="435" grpId="3"/>
      <p:bldP build="whole" bldLvl="1" animBg="1" rev="0" advAuto="0" spid="432" grpId="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圖片 13" descr="圖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2024" y="171450"/>
            <a:ext cx="3814013" cy="36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標題 1"/>
          <p:cNvSpPr txBox="1"/>
          <p:nvPr>
            <p:ph type="title"/>
          </p:nvPr>
        </p:nvSpPr>
        <p:spPr>
          <a:xfrm>
            <a:off x="156479" y="-337240"/>
            <a:ext cx="7886701" cy="1325564"/>
          </a:xfrm>
          <a:prstGeom prst="rect">
            <a:avLst/>
          </a:prstGeom>
        </p:spPr>
        <p:txBody>
          <a:bodyPr/>
          <a:lstStyle>
            <a:lvl1pPr>
              <a:defRPr i="1" sz="3200" u="sng"/>
            </a:lvl1pPr>
          </a:lstStyle>
          <a:p>
            <a:pPr/>
            <a:r>
              <a:t>Deep Auto-encoder - Example</a:t>
            </a:r>
          </a:p>
        </p:txBody>
      </p:sp>
      <p:pic>
        <p:nvPicPr>
          <p:cNvPr id="456" name="內容版面配置區 5" descr="內容版面配置區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79" y="1925490"/>
            <a:ext cx="3764316" cy="36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文字方塊 8"/>
          <p:cNvSpPr txBox="1"/>
          <p:nvPr/>
        </p:nvSpPr>
        <p:spPr>
          <a:xfrm>
            <a:off x="1127280" y="5241139"/>
            <a:ext cx="1991897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Pixel -&gt; tSNE</a:t>
            </a:r>
          </a:p>
        </p:txBody>
      </p:sp>
      <p:grpSp>
        <p:nvGrpSpPr>
          <p:cNvPr id="468" name="群組 2"/>
          <p:cNvGrpSpPr/>
          <p:nvPr/>
        </p:nvGrpSpPr>
        <p:grpSpPr>
          <a:xfrm>
            <a:off x="1306802" y="769731"/>
            <a:ext cx="3958998" cy="1209246"/>
            <a:chOff x="0" y="0"/>
            <a:chExt cx="3958996" cy="1209244"/>
          </a:xfrm>
        </p:grpSpPr>
        <p:pic>
          <p:nvPicPr>
            <p:cNvPr id="458" name="圖片 6" descr="圖片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74524"/>
              <a:ext cx="1102230" cy="1018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矩形 7"/>
            <p:cNvSpPr/>
            <p:nvPr/>
          </p:nvSpPr>
          <p:spPr>
            <a:xfrm rot="5400000">
              <a:off x="3120374" y="370621"/>
              <a:ext cx="1209245" cy="46800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60" name="向右箭號 9"/>
            <p:cNvSpPr/>
            <p:nvPr/>
          </p:nvSpPr>
          <p:spPr>
            <a:xfrm>
              <a:off x="1230364" y="315676"/>
              <a:ext cx="321428" cy="6052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63" name="文字方塊 10"/>
            <p:cNvGrpSpPr/>
            <p:nvPr/>
          </p:nvGrpSpPr>
          <p:grpSpPr>
            <a:xfrm>
              <a:off x="3636174" y="419955"/>
              <a:ext cx="219740" cy="369334"/>
              <a:chOff x="0" y="0"/>
              <a:chExt cx="219739" cy="369332"/>
            </a:xfrm>
          </p:grpSpPr>
          <p:sp>
            <p:nvSpPr>
              <p:cNvPr id="461" name="矩形"/>
              <p:cNvSpPr/>
              <p:nvPr/>
            </p:nvSpPr>
            <p:spPr>
              <a:xfrm>
                <a:off x="-1" y="-1"/>
                <a:ext cx="219741" cy="369334"/>
              </a:xfrm>
              <a:prstGeom prst="rect">
                <a:avLst/>
              </a:prstGeom>
              <a:blipFill rotWithShape="1">
                <a:blip r:embed="rId5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2" name="文本"/>
              <p:cNvSpPr txBox="1"/>
              <p:nvPr/>
            </p:nvSpPr>
            <p:spPr>
              <a:xfrm>
                <a:off x="-1" y="-1"/>
                <a:ext cx="21974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 </a:t>
                </a:r>
              </a:p>
            </p:txBody>
          </p:sp>
        </p:grpSp>
        <p:grpSp>
          <p:nvGrpSpPr>
            <p:cNvPr id="466" name="矩形 11"/>
            <p:cNvGrpSpPr/>
            <p:nvPr/>
          </p:nvGrpSpPr>
          <p:grpSpPr>
            <a:xfrm>
              <a:off x="1617457" y="117154"/>
              <a:ext cx="1308101" cy="1002281"/>
              <a:chOff x="0" y="0"/>
              <a:chExt cx="1308100" cy="1002279"/>
            </a:xfrm>
          </p:grpSpPr>
          <p:sp>
            <p:nvSpPr>
              <p:cNvPr id="464" name="矩形"/>
              <p:cNvSpPr/>
              <p:nvPr/>
            </p:nvSpPr>
            <p:spPr>
              <a:xfrm>
                <a:off x="0" y="-1"/>
                <a:ext cx="1308100" cy="100228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hueOff val="198858"/>
                      <a:satOff val="-2084"/>
                      <a:lumOff val="20614"/>
                    </a:schemeClr>
                  </a:gs>
                  <a:gs pos="50000">
                    <a:srgbClr val="A1C1E5"/>
                  </a:gs>
                  <a:gs pos="100000">
                    <a:schemeClr val="accent1">
                      <a:hueOff val="173799"/>
                      <a:satOff val="1446"/>
                      <a:lumOff val="13545"/>
                    </a:schemeClr>
                  </a:gs>
                </a:gsLst>
                <a:lin ang="5400000" scaled="0"/>
              </a:gra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</a:p>
            </p:txBody>
          </p:sp>
          <p:sp>
            <p:nvSpPr>
              <p:cNvPr id="465" name="NN…"/>
              <p:cNvSpPr txBox="1"/>
              <p:nvPr/>
            </p:nvSpPr>
            <p:spPr>
              <a:xfrm>
                <a:off x="0" y="99819"/>
                <a:ext cx="1308100" cy="802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400"/>
                </a:pPr>
                <a:r>
                  <a:t>NN</a:t>
                </a:r>
              </a:p>
              <a:p>
                <a:pPr algn="ctr">
                  <a:defRPr sz="2400"/>
                </a:pPr>
                <a:r>
                  <a:t>Encoder</a:t>
                </a:r>
              </a:p>
            </p:txBody>
          </p:sp>
        </p:grpSp>
        <p:sp>
          <p:nvSpPr>
            <p:cNvPr id="467" name="向右箭號 9"/>
            <p:cNvSpPr/>
            <p:nvPr/>
          </p:nvSpPr>
          <p:spPr>
            <a:xfrm>
              <a:off x="3046655" y="315676"/>
              <a:ext cx="321428" cy="6052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69" name="圖片 17" descr="圖片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55826" y="3445740"/>
            <a:ext cx="3814014" cy="36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文字方塊 18"/>
          <p:cNvSpPr txBox="1"/>
          <p:nvPr/>
        </p:nvSpPr>
        <p:spPr>
          <a:xfrm>
            <a:off x="4367846" y="3776698"/>
            <a:ext cx="1369998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PCA </a:t>
            </a:r>
            <a:r>
              <a:t>降到</a:t>
            </a:r>
            <a:r>
              <a:t>32-dim</a:t>
            </a:r>
          </a:p>
        </p:txBody>
      </p:sp>
      <p:sp>
        <p:nvSpPr>
          <p:cNvPr id="471" name="箭號: 向右 3"/>
          <p:cNvSpPr/>
          <p:nvPr/>
        </p:nvSpPr>
        <p:spPr>
          <a:xfrm rot="1839670">
            <a:off x="4012096" y="4576796"/>
            <a:ext cx="1219489" cy="3849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箭號: 向右 19"/>
          <p:cNvSpPr/>
          <p:nvPr/>
        </p:nvSpPr>
        <p:spPr>
          <a:xfrm rot="19727825">
            <a:off x="3943243" y="2554540"/>
            <a:ext cx="1219488" cy="3849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5"/>
      <p:bldP build="whole" bldLvl="1" animBg="1" rev="0" advAuto="0" spid="468" grpId="4"/>
      <p:bldP build="whole" bldLvl="1" animBg="1" rev="0" advAuto="0" spid="471" grpId="2"/>
      <p:bldP build="whole" bldLvl="1" animBg="1" rev="0" advAuto="0" spid="454" grpId="6"/>
      <p:bldP build="whole" bldLvl="1" animBg="1" rev="0" advAuto="0" spid="470" grpId="1"/>
      <p:bldP build="whole" bldLvl="1" animBg="1" rev="0" advAuto="0" spid="469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Ho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Homework</a:t>
            </a:r>
          </a:p>
        </p:txBody>
      </p:sp>
      <p:sp>
        <p:nvSpPr>
          <p:cNvPr id="475" name="Implement de-noising auto-encod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Implement de-noising auto-encoder.</a:t>
            </a:r>
          </a:p>
          <a:p>
            <a:pPr>
              <a:lnSpc>
                <a:spcPct val="140000"/>
              </a:lnSpc>
            </a:pPr>
            <a:r>
              <a:t>Run MNIST recognition experiments using original pixel, auto-encoder and de-noising auto-encoder respectively.</a:t>
            </a:r>
          </a:p>
          <a:p>
            <a:pPr>
              <a:lnSpc>
                <a:spcPct val="140000"/>
              </a:lnSpc>
            </a:pPr>
            <a:r>
              <a:t>Compare the results.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Auto-encoder – Text Retrieval</a:t>
            </a:r>
          </a:p>
        </p:txBody>
      </p:sp>
      <p:sp>
        <p:nvSpPr>
          <p:cNvPr id="478" name="文字方塊 3"/>
          <p:cNvSpPr txBox="1"/>
          <p:nvPr/>
        </p:nvSpPr>
        <p:spPr>
          <a:xfrm>
            <a:off x="4705072" y="3126909"/>
            <a:ext cx="284480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word string:</a:t>
            </a:r>
          </a:p>
          <a:p>
            <a:pPr>
              <a:defRPr sz="2400"/>
            </a:pPr>
            <a:r>
              <a:t>“This is an apple”</a:t>
            </a:r>
          </a:p>
        </p:txBody>
      </p:sp>
      <p:grpSp>
        <p:nvGrpSpPr>
          <p:cNvPr id="496" name="群組 25"/>
          <p:cNvGrpSpPr/>
          <p:nvPr/>
        </p:nvGrpSpPr>
        <p:grpSpPr>
          <a:xfrm>
            <a:off x="6409576" y="2487027"/>
            <a:ext cx="1519642" cy="3108149"/>
            <a:chOff x="0" y="0"/>
            <a:chExt cx="1519640" cy="3108147"/>
          </a:xfrm>
        </p:grpSpPr>
        <p:grpSp>
          <p:nvGrpSpPr>
            <p:cNvPr id="488" name="群組 17"/>
            <p:cNvGrpSpPr/>
            <p:nvPr/>
          </p:nvGrpSpPr>
          <p:grpSpPr>
            <a:xfrm>
              <a:off x="938781" y="0"/>
              <a:ext cx="580860" cy="3108148"/>
              <a:chOff x="0" y="0"/>
              <a:chExt cx="580859" cy="3108147"/>
            </a:xfrm>
          </p:grpSpPr>
          <p:grpSp>
            <p:nvGrpSpPr>
              <p:cNvPr id="485" name="群組 8"/>
              <p:cNvGrpSpPr/>
              <p:nvPr/>
            </p:nvGrpSpPr>
            <p:grpSpPr>
              <a:xfrm>
                <a:off x="0" y="0"/>
                <a:ext cx="580860" cy="3108148"/>
                <a:chOff x="0" y="0"/>
                <a:chExt cx="580859" cy="3108147"/>
              </a:xfrm>
            </p:grpSpPr>
            <p:grpSp>
              <p:nvGrpSpPr>
                <p:cNvPr id="483" name="群組 9"/>
                <p:cNvGrpSpPr/>
                <p:nvPr/>
              </p:nvGrpSpPr>
              <p:grpSpPr>
                <a:xfrm>
                  <a:off x="0" y="0"/>
                  <a:ext cx="580860" cy="3108148"/>
                  <a:chOff x="0" y="0"/>
                  <a:chExt cx="580859" cy="3108147"/>
                </a:xfrm>
              </p:grpSpPr>
              <p:sp>
                <p:nvSpPr>
                  <p:cNvPr id="479" name="矩形 11"/>
                  <p:cNvSpPr/>
                  <p:nvPr/>
                </p:nvSpPr>
                <p:spPr>
                  <a:xfrm rot="5400000">
                    <a:off x="-1326916" y="1326915"/>
                    <a:ext cx="3108149" cy="45431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6">
                          <a:hueOff val="286552"/>
                          <a:satOff val="-5983"/>
                          <a:lumOff val="26183"/>
                        </a:schemeClr>
                      </a:gs>
                      <a:gs pos="50000">
                        <a:srgbClr val="A9CD97"/>
                      </a:gs>
                      <a:gs pos="100000">
                        <a:schemeClr val="accent6">
                          <a:hueOff val="266558"/>
                          <a:satOff val="-2836"/>
                          <a:lumOff val="17637"/>
                        </a:schemeClr>
                      </a:gs>
                    </a:gsLst>
                    <a:lin ang="5400000" scaled="0"/>
                  </a:gradFill>
                  <a:ln w="6350" cap="flat">
                    <a:solidFill>
                      <a:schemeClr val="accent6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/>
                  </a:p>
                </p:txBody>
              </p:sp>
              <p:sp>
                <p:nvSpPr>
                  <p:cNvPr id="480" name="橢圓 12"/>
                  <p:cNvSpPr/>
                  <p:nvPr/>
                </p:nvSpPr>
                <p:spPr>
                  <a:xfrm rot="5400000">
                    <a:off x="68613" y="103276"/>
                    <a:ext cx="317107" cy="3171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0B860"/>
                      </a:gs>
                      <a:gs pos="50000">
                        <a:srgbClr val="6FB242"/>
                      </a:gs>
                      <a:gs pos="100000">
                        <a:srgbClr val="61A236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63500" dist="19050" dir="540000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481" name="橢圓 13"/>
                  <p:cNvSpPr/>
                  <p:nvPr/>
                </p:nvSpPr>
                <p:spPr>
                  <a:xfrm rot="5400000">
                    <a:off x="68613" y="554542"/>
                    <a:ext cx="317107" cy="3171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0B860"/>
                      </a:gs>
                      <a:gs pos="50000">
                        <a:srgbClr val="6FB242"/>
                      </a:gs>
                      <a:gs pos="100000">
                        <a:srgbClr val="61A236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63500" dist="19050" dir="540000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482" name="文字方塊 14"/>
                  <p:cNvSpPr txBox="1"/>
                  <p:nvPr/>
                </p:nvSpPr>
                <p:spPr>
                  <a:xfrm rot="5400000">
                    <a:off x="119849" y="2647132"/>
                    <a:ext cx="424180" cy="4978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>
                      <a:defRPr b="1" sz="2800"/>
                    </a:lvl1pPr>
                  </a:lstStyle>
                  <a:p>
                    <a:pPr/>
                    <a:r>
                      <a:t>…</a:t>
                    </a:r>
                  </a:p>
                </p:txBody>
              </p:sp>
            </p:grpSp>
            <p:sp>
              <p:nvSpPr>
                <p:cNvPr id="484" name="橢圓 10"/>
                <p:cNvSpPr/>
                <p:nvPr/>
              </p:nvSpPr>
              <p:spPr>
                <a:xfrm rot="5400000">
                  <a:off x="68604" y="998829"/>
                  <a:ext cx="317107" cy="3171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0B860"/>
                    </a:gs>
                    <a:gs pos="50000">
                      <a:srgbClr val="6FB242"/>
                    </a:gs>
                    <a:gs pos="100000">
                      <a:srgbClr val="61A236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63500" dist="19050" dir="5400000">
                    <a:srgbClr val="000000">
                      <a:alpha val="63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486" name="橢圓 15"/>
              <p:cNvSpPr/>
              <p:nvPr/>
            </p:nvSpPr>
            <p:spPr>
              <a:xfrm rot="5400000">
                <a:off x="68604" y="1455792"/>
                <a:ext cx="317107" cy="317109"/>
              </a:xfrm>
              <a:prstGeom prst="ellipse">
                <a:avLst/>
              </a:prstGeom>
              <a:gradFill flip="none" rotWithShape="1">
                <a:gsLst>
                  <a:gs pos="0">
                    <a:srgbClr val="80B860"/>
                  </a:gs>
                  <a:gs pos="50000">
                    <a:srgbClr val="6FB242"/>
                  </a:gs>
                  <a:gs pos="100000">
                    <a:srgbClr val="61A23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7" name="橢圓 16"/>
              <p:cNvSpPr/>
              <p:nvPr/>
            </p:nvSpPr>
            <p:spPr>
              <a:xfrm rot="5400000">
                <a:off x="75714" y="1914498"/>
                <a:ext cx="317107" cy="317109"/>
              </a:xfrm>
              <a:prstGeom prst="ellipse">
                <a:avLst/>
              </a:prstGeom>
              <a:gradFill flip="none" rotWithShape="1">
                <a:gsLst>
                  <a:gs pos="0">
                    <a:srgbClr val="80B860"/>
                  </a:gs>
                  <a:gs pos="50000">
                    <a:srgbClr val="6FB242"/>
                  </a:gs>
                  <a:gs pos="100000">
                    <a:srgbClr val="61A23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89" name="文字方塊 18"/>
            <p:cNvSpPr txBox="1"/>
            <p:nvPr/>
          </p:nvSpPr>
          <p:spPr>
            <a:xfrm>
              <a:off x="209936" y="-1"/>
              <a:ext cx="74023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this </a:t>
              </a:r>
            </a:p>
          </p:txBody>
        </p:sp>
        <p:sp>
          <p:nvSpPr>
            <p:cNvPr id="490" name="文字方塊 19"/>
            <p:cNvSpPr txBox="1"/>
            <p:nvPr/>
          </p:nvSpPr>
          <p:spPr>
            <a:xfrm>
              <a:off x="198147" y="420381"/>
              <a:ext cx="74023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is</a:t>
              </a:r>
            </a:p>
          </p:txBody>
        </p:sp>
        <p:sp>
          <p:nvSpPr>
            <p:cNvPr id="491" name="文字方塊 20"/>
            <p:cNvSpPr txBox="1"/>
            <p:nvPr/>
          </p:nvSpPr>
          <p:spPr>
            <a:xfrm>
              <a:off x="226756" y="889212"/>
              <a:ext cx="74023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92" name="文字方塊 21"/>
            <p:cNvSpPr txBox="1"/>
            <p:nvPr/>
          </p:nvSpPr>
          <p:spPr>
            <a:xfrm>
              <a:off x="232653" y="1347317"/>
              <a:ext cx="74023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an</a:t>
              </a:r>
            </a:p>
          </p:txBody>
        </p:sp>
        <p:sp>
          <p:nvSpPr>
            <p:cNvPr id="493" name="橢圓 22"/>
            <p:cNvSpPr/>
            <p:nvPr/>
          </p:nvSpPr>
          <p:spPr>
            <a:xfrm rot="5400000">
              <a:off x="1019483" y="2357813"/>
              <a:ext cx="317107" cy="317109"/>
            </a:xfrm>
            <a:prstGeom prst="ellipse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文字方塊 23"/>
            <p:cNvSpPr txBox="1"/>
            <p:nvPr/>
          </p:nvSpPr>
          <p:spPr>
            <a:xfrm>
              <a:off x="5779" y="1830571"/>
              <a:ext cx="97308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apple</a:t>
              </a:r>
            </a:p>
          </p:txBody>
        </p:sp>
        <p:sp>
          <p:nvSpPr>
            <p:cNvPr id="495" name="文字方塊 24"/>
            <p:cNvSpPr txBox="1"/>
            <p:nvPr/>
          </p:nvSpPr>
          <p:spPr>
            <a:xfrm>
              <a:off x="-1" y="2259060"/>
              <a:ext cx="97308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/>
              </a:lvl1pPr>
            </a:lstStyle>
            <a:p>
              <a:pPr/>
              <a:r>
                <a:t>pen</a:t>
              </a:r>
            </a:p>
          </p:txBody>
        </p:sp>
      </p:grpSp>
      <p:sp>
        <p:nvSpPr>
          <p:cNvPr id="497" name="文字方塊 44"/>
          <p:cNvSpPr txBox="1"/>
          <p:nvPr/>
        </p:nvSpPr>
        <p:spPr>
          <a:xfrm>
            <a:off x="7814464" y="2518024"/>
            <a:ext cx="3048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1</a:t>
            </a:r>
          </a:p>
        </p:txBody>
      </p:sp>
      <p:sp>
        <p:nvSpPr>
          <p:cNvPr id="498" name="文字方塊 45"/>
          <p:cNvSpPr txBox="1"/>
          <p:nvPr/>
        </p:nvSpPr>
        <p:spPr>
          <a:xfrm>
            <a:off x="7814464" y="2967992"/>
            <a:ext cx="3048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1</a:t>
            </a:r>
          </a:p>
        </p:txBody>
      </p:sp>
      <p:sp>
        <p:nvSpPr>
          <p:cNvPr id="499" name="文字方塊 46"/>
          <p:cNvSpPr txBox="1"/>
          <p:nvPr/>
        </p:nvSpPr>
        <p:spPr>
          <a:xfrm>
            <a:off x="7814464" y="3414186"/>
            <a:ext cx="3048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0</a:t>
            </a:r>
          </a:p>
        </p:txBody>
      </p:sp>
      <p:sp>
        <p:nvSpPr>
          <p:cNvPr id="500" name="文字方塊 47"/>
          <p:cNvSpPr txBox="1"/>
          <p:nvPr/>
        </p:nvSpPr>
        <p:spPr>
          <a:xfrm>
            <a:off x="7814464" y="3835400"/>
            <a:ext cx="30480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1</a:t>
            </a:r>
          </a:p>
        </p:txBody>
      </p:sp>
      <p:sp>
        <p:nvSpPr>
          <p:cNvPr id="501" name="文字方塊 48"/>
          <p:cNvSpPr txBox="1"/>
          <p:nvPr/>
        </p:nvSpPr>
        <p:spPr>
          <a:xfrm>
            <a:off x="7822923" y="4300920"/>
            <a:ext cx="3048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1</a:t>
            </a:r>
          </a:p>
        </p:txBody>
      </p:sp>
      <p:sp>
        <p:nvSpPr>
          <p:cNvPr id="502" name="文字方塊 49"/>
          <p:cNvSpPr txBox="1"/>
          <p:nvPr/>
        </p:nvSpPr>
        <p:spPr>
          <a:xfrm>
            <a:off x="7822923" y="4749777"/>
            <a:ext cx="3048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0</a:t>
            </a:r>
          </a:p>
        </p:txBody>
      </p:sp>
      <p:sp>
        <p:nvSpPr>
          <p:cNvPr id="503" name="矩形 2"/>
          <p:cNvSpPr txBox="1"/>
          <p:nvPr/>
        </p:nvSpPr>
        <p:spPr>
          <a:xfrm>
            <a:off x="5718259" y="1849405"/>
            <a:ext cx="227923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 sz="2800" u="sng"/>
            </a:lvl1pPr>
          </a:lstStyle>
          <a:p>
            <a:pPr/>
            <a:r>
              <a:t>Bag-of-word </a:t>
            </a:r>
          </a:p>
        </p:txBody>
      </p:sp>
      <p:sp>
        <p:nvSpPr>
          <p:cNvPr id="504" name="文字方塊 56"/>
          <p:cNvSpPr txBox="1"/>
          <p:nvPr/>
        </p:nvSpPr>
        <p:spPr>
          <a:xfrm>
            <a:off x="5412752" y="5738433"/>
            <a:ext cx="3223248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Semantics are not considered.</a:t>
            </a:r>
          </a:p>
        </p:txBody>
      </p:sp>
      <p:sp>
        <p:nvSpPr>
          <p:cNvPr id="505" name="直線單箭頭接點 57"/>
          <p:cNvSpPr/>
          <p:nvPr/>
        </p:nvSpPr>
        <p:spPr>
          <a:xfrm>
            <a:off x="898160" y="5929912"/>
            <a:ext cx="3806913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6" name="直線單箭頭接點 58"/>
          <p:cNvSpPr/>
          <p:nvPr/>
        </p:nvSpPr>
        <p:spPr>
          <a:xfrm flipV="1">
            <a:off x="1080912" y="2967991"/>
            <a:ext cx="1" cy="3145014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直線接點 59"/>
          <p:cNvSpPr/>
          <p:nvPr/>
        </p:nvSpPr>
        <p:spPr>
          <a:xfrm flipV="1">
            <a:off x="1112577" y="4071305"/>
            <a:ext cx="466953" cy="1839201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直線接點 60"/>
          <p:cNvSpPr/>
          <p:nvPr/>
        </p:nvSpPr>
        <p:spPr>
          <a:xfrm flipV="1">
            <a:off x="1085448" y="5467373"/>
            <a:ext cx="1818181" cy="468923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9" name="直線接點 61"/>
          <p:cNvSpPr/>
          <p:nvPr/>
        </p:nvSpPr>
        <p:spPr>
          <a:xfrm flipV="1">
            <a:off x="1085448" y="5689671"/>
            <a:ext cx="3181225" cy="218344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0" name="直線接點 62"/>
          <p:cNvSpPr/>
          <p:nvPr/>
        </p:nvSpPr>
        <p:spPr>
          <a:xfrm flipV="1">
            <a:off x="1117113" y="4201077"/>
            <a:ext cx="2837126" cy="1728837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橢圓 63"/>
          <p:cNvSpPr/>
          <p:nvPr/>
        </p:nvSpPr>
        <p:spPr>
          <a:xfrm>
            <a:off x="3196632" y="3896814"/>
            <a:ext cx="154747" cy="154747"/>
          </a:xfrm>
          <a:prstGeom prst="ellipse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2" name="橢圓 64"/>
          <p:cNvSpPr/>
          <p:nvPr/>
        </p:nvSpPr>
        <p:spPr>
          <a:xfrm>
            <a:off x="2307447" y="3147527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3" name="橢圓 65"/>
          <p:cNvSpPr/>
          <p:nvPr/>
        </p:nvSpPr>
        <p:spPr>
          <a:xfrm>
            <a:off x="2563408" y="4178596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4" name="橢圓 66"/>
          <p:cNvSpPr/>
          <p:nvPr/>
        </p:nvSpPr>
        <p:spPr>
          <a:xfrm>
            <a:off x="3954238" y="4123702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5" name="橢圓 67"/>
          <p:cNvSpPr/>
          <p:nvPr/>
        </p:nvSpPr>
        <p:spPr>
          <a:xfrm>
            <a:off x="1556866" y="3939221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6" name="橢圓 68"/>
          <p:cNvSpPr/>
          <p:nvPr/>
        </p:nvSpPr>
        <p:spPr>
          <a:xfrm>
            <a:off x="2903628" y="5389998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7" name="橢圓 69"/>
          <p:cNvSpPr/>
          <p:nvPr/>
        </p:nvSpPr>
        <p:spPr>
          <a:xfrm>
            <a:off x="4288540" y="5606250"/>
            <a:ext cx="154747" cy="154747"/>
          </a:xfrm>
          <a:prstGeom prst="ellipse">
            <a:avLst/>
          </a:prstGeom>
          <a:gradFill>
            <a:gsLst>
              <a:gs pos="0">
                <a:schemeClr val="accent5">
                  <a:hueOff val="276587"/>
                  <a:satOff val="-4887"/>
                  <a:lumOff val="24576"/>
                </a:schemeClr>
              </a:gs>
              <a:gs pos="50000">
                <a:srgbClr val="98AAD9"/>
              </a:gs>
              <a:gs pos="100000">
                <a:schemeClr val="accent5">
                  <a:hueOff val="258141"/>
                  <a:satOff val="-1314"/>
                  <a:lumOff val="16637"/>
                </a:schemeClr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8" name="直線接點 70"/>
          <p:cNvSpPr/>
          <p:nvPr/>
        </p:nvSpPr>
        <p:spPr>
          <a:xfrm flipV="1">
            <a:off x="1134259" y="3337411"/>
            <a:ext cx="1173189" cy="2573094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9" name="直線接點 71"/>
          <p:cNvSpPr/>
          <p:nvPr/>
        </p:nvSpPr>
        <p:spPr>
          <a:xfrm flipV="1">
            <a:off x="1114609" y="4310678"/>
            <a:ext cx="1471462" cy="1619236"/>
          </a:xfrm>
          <a:prstGeom prst="line">
            <a:avLst/>
          </a:prstGeom>
          <a:ln w="3810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0" name="直線接點 72"/>
          <p:cNvSpPr/>
          <p:nvPr/>
        </p:nvSpPr>
        <p:spPr>
          <a:xfrm flipV="1">
            <a:off x="1114608" y="4028897"/>
            <a:ext cx="2104687" cy="1881609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1" name="文字方塊 73"/>
          <p:cNvSpPr txBox="1"/>
          <p:nvPr/>
        </p:nvSpPr>
        <p:spPr>
          <a:xfrm>
            <a:off x="1152742" y="1876485"/>
            <a:ext cx="329775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i="1" sz="2800" u="sng"/>
            </a:lvl1pPr>
          </a:lstStyle>
          <a:p>
            <a:pPr/>
            <a:r>
              <a:t>Vector Space Model</a:t>
            </a:r>
          </a:p>
        </p:txBody>
      </p:sp>
      <p:sp>
        <p:nvSpPr>
          <p:cNvPr id="522" name="文字方塊 75"/>
          <p:cNvSpPr txBox="1"/>
          <p:nvPr/>
        </p:nvSpPr>
        <p:spPr>
          <a:xfrm>
            <a:off x="2776766" y="4927813"/>
            <a:ext cx="148460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document</a:t>
            </a:r>
          </a:p>
        </p:txBody>
      </p:sp>
      <p:sp>
        <p:nvSpPr>
          <p:cNvPr id="523" name="文字方塊 76"/>
          <p:cNvSpPr txBox="1"/>
          <p:nvPr/>
        </p:nvSpPr>
        <p:spPr>
          <a:xfrm>
            <a:off x="2563408" y="3464292"/>
            <a:ext cx="148460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query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1" grpId="1"/>
      <p:bldP build="whole" bldLvl="1" animBg="1" rev="0" advAuto="0" spid="516" grpId="8"/>
      <p:bldP build="whole" bldLvl="1" animBg="1" rev="0" advAuto="0" spid="497" grpId="23"/>
      <p:bldP build="whole" bldLvl="1" animBg="1" rev="0" advAuto="0" spid="503" grpId="20"/>
      <p:bldP build="whole" bldLvl="1" animBg="1" rev="0" advAuto="0" spid="504" grpId="29"/>
      <p:bldP build="whole" bldLvl="1" animBg="1" rev="0" advAuto="0" spid="523" grpId="12"/>
      <p:bldP build="whole" bldLvl="1" animBg="1" rev="0" advAuto="0" spid="501" grpId="27"/>
      <p:bldP build="whole" bldLvl="1" animBg="1" rev="0" advAuto="0" spid="522" grpId="10"/>
      <p:bldP build="whole" bldLvl="1" animBg="1" rev="0" advAuto="0" spid="507" grpId="18"/>
      <p:bldP build="whole" bldLvl="1" animBg="1" rev="0" advAuto="0" spid="499" grpId="25"/>
      <p:bldP build="whole" bldLvl="1" animBg="1" rev="0" advAuto="0" spid="505" grpId="2"/>
      <p:bldP build="whole" bldLvl="1" animBg="1" rev="0" advAuto="0" spid="509" grpId="16"/>
      <p:bldP build="whole" bldLvl="1" animBg="1" rev="0" advAuto="0" spid="515" grpId="4"/>
      <p:bldP build="whole" bldLvl="1" animBg="1" rev="0" advAuto="0" spid="496" grpId="21"/>
      <p:bldP build="whole" bldLvl="1" animBg="1" rev="0" advAuto="0" spid="517" grpId="9"/>
      <p:bldP build="whole" bldLvl="1" animBg="1" rev="0" advAuto="0" spid="514" grpId="7"/>
      <p:bldP build="whole" bldLvl="1" animBg="1" rev="0" advAuto="0" spid="478" grpId="22"/>
      <p:bldP build="whole" bldLvl="1" animBg="1" rev="0" advAuto="0" spid="498" grpId="24"/>
      <p:bldP build="whole" bldLvl="1" animBg="1" rev="0" advAuto="0" spid="511" grpId="11"/>
      <p:bldP build="whole" bldLvl="1" animBg="1" rev="0" advAuto="0" spid="513" grpId="6"/>
      <p:bldP build="whole" bldLvl="1" animBg="1" rev="0" advAuto="0" spid="518" grpId="17"/>
      <p:bldP build="whole" bldLvl="1" animBg="1" rev="0" advAuto="0" spid="506" grpId="3"/>
      <p:bldP build="whole" bldLvl="1" animBg="1" rev="0" advAuto="0" spid="502" grpId="28"/>
      <p:bldP build="whole" bldLvl="1" animBg="1" rev="0" advAuto="0" spid="500" grpId="26"/>
      <p:bldP build="whole" bldLvl="1" animBg="1" rev="0" advAuto="0" spid="510" grpId="14"/>
      <p:bldP build="whole" bldLvl="1" animBg="1" rev="0" advAuto="0" spid="519" grpId="19"/>
      <p:bldP build="whole" bldLvl="1" animBg="1" rev="0" advAuto="0" spid="508" grpId="15"/>
      <p:bldP build="whole" bldLvl="1" animBg="1" rev="0" advAuto="0" spid="512" grpId="5"/>
      <p:bldP build="whole" bldLvl="1" animBg="1" rev="0" advAuto="0" spid="520" grpId="1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Auto-encoder – Text Retrieval</a:t>
            </a:r>
          </a:p>
        </p:txBody>
      </p:sp>
      <p:pic>
        <p:nvPicPr>
          <p:cNvPr id="528" name="圖片 3" descr="圖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4463" y="1621717"/>
            <a:ext cx="4069016" cy="30932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" name="群組 9"/>
          <p:cNvGrpSpPr/>
          <p:nvPr/>
        </p:nvGrpSpPr>
        <p:grpSpPr>
          <a:xfrm>
            <a:off x="1385641" y="5484767"/>
            <a:ext cx="2256209" cy="367301"/>
            <a:chOff x="0" y="0"/>
            <a:chExt cx="2256207" cy="367299"/>
          </a:xfrm>
        </p:grpSpPr>
        <p:grpSp>
          <p:nvGrpSpPr>
            <p:cNvPr id="537" name="群組 10"/>
            <p:cNvGrpSpPr/>
            <p:nvPr/>
          </p:nvGrpSpPr>
          <p:grpSpPr>
            <a:xfrm>
              <a:off x="0" y="-1"/>
              <a:ext cx="2256208" cy="367301"/>
              <a:chOff x="0" y="0"/>
              <a:chExt cx="2256207" cy="367299"/>
            </a:xfrm>
          </p:grpSpPr>
          <p:grpSp>
            <p:nvGrpSpPr>
              <p:cNvPr id="534" name="群組 18"/>
              <p:cNvGrpSpPr/>
              <p:nvPr/>
            </p:nvGrpSpPr>
            <p:grpSpPr>
              <a:xfrm>
                <a:off x="0" y="-1"/>
                <a:ext cx="2256208" cy="367301"/>
                <a:chOff x="0" y="0"/>
                <a:chExt cx="2256207" cy="367299"/>
              </a:xfrm>
            </p:grpSpPr>
            <p:grpSp>
              <p:nvGrpSpPr>
                <p:cNvPr id="532" name="群組 21"/>
                <p:cNvGrpSpPr/>
                <p:nvPr/>
              </p:nvGrpSpPr>
              <p:grpSpPr>
                <a:xfrm>
                  <a:off x="0" y="-1"/>
                  <a:ext cx="2256208" cy="367301"/>
                  <a:chOff x="0" y="0"/>
                  <a:chExt cx="2256207" cy="367299"/>
                </a:xfrm>
              </p:grpSpPr>
              <p:sp>
                <p:nvSpPr>
                  <p:cNvPr id="529" name="矩形 23"/>
                  <p:cNvSpPr/>
                  <p:nvPr/>
                </p:nvSpPr>
                <p:spPr>
                  <a:xfrm rot="10800000">
                    <a:off x="0" y="-1"/>
                    <a:ext cx="2256208" cy="3673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6">
                          <a:hueOff val="286552"/>
                          <a:satOff val="-5983"/>
                          <a:lumOff val="26183"/>
                        </a:schemeClr>
                      </a:gs>
                      <a:gs pos="50000">
                        <a:srgbClr val="A9CD97"/>
                      </a:gs>
                      <a:gs pos="100000">
                        <a:schemeClr val="accent6">
                          <a:hueOff val="266558"/>
                          <a:satOff val="-2836"/>
                          <a:lumOff val="17637"/>
                        </a:schemeClr>
                      </a:gs>
                    </a:gsLst>
                    <a:lin ang="5400000" scaled="0"/>
                  </a:gradFill>
                  <a:ln w="6350" cap="flat">
                    <a:solidFill>
                      <a:schemeClr val="accent6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/>
                  </a:p>
                </p:txBody>
              </p:sp>
              <p:sp>
                <p:nvSpPr>
                  <p:cNvPr id="530" name="橢圓 24"/>
                  <p:cNvSpPr/>
                  <p:nvPr/>
                </p:nvSpPr>
                <p:spPr>
                  <a:xfrm rot="10800000">
                    <a:off x="1916345" y="55472"/>
                    <a:ext cx="256369" cy="25636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0B860"/>
                      </a:gs>
                      <a:gs pos="50000">
                        <a:srgbClr val="6FB242"/>
                      </a:gs>
                      <a:gs pos="100000">
                        <a:srgbClr val="61A236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63500" dist="19050" dir="540000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531" name="橢圓 25"/>
                  <p:cNvSpPr/>
                  <p:nvPr/>
                </p:nvSpPr>
                <p:spPr>
                  <a:xfrm rot="10800000">
                    <a:off x="1551513" y="55472"/>
                    <a:ext cx="256369" cy="25636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0B860"/>
                      </a:gs>
                      <a:gs pos="50000">
                        <a:srgbClr val="6FB242"/>
                      </a:gs>
                      <a:gs pos="100000">
                        <a:srgbClr val="61A236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63500" dist="19050" dir="540000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33" name="橢圓 22"/>
                <p:cNvSpPr/>
                <p:nvPr/>
              </p:nvSpPr>
              <p:spPr>
                <a:xfrm rot="10800000">
                  <a:off x="1192323" y="55463"/>
                  <a:ext cx="256369" cy="2563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0B860"/>
                    </a:gs>
                    <a:gs pos="50000">
                      <a:srgbClr val="6FB242"/>
                    </a:gs>
                    <a:gs pos="100000">
                      <a:srgbClr val="61A236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63500" dist="19050" dir="5400000">
                    <a:srgbClr val="000000">
                      <a:alpha val="63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535" name="橢圓 19"/>
              <p:cNvSpPr/>
              <p:nvPr/>
            </p:nvSpPr>
            <p:spPr>
              <a:xfrm rot="10800000">
                <a:off x="822885" y="55463"/>
                <a:ext cx="256369" cy="256371"/>
              </a:xfrm>
              <a:prstGeom prst="ellipse">
                <a:avLst/>
              </a:prstGeom>
              <a:gradFill flip="none" rotWithShape="1">
                <a:gsLst>
                  <a:gs pos="0">
                    <a:srgbClr val="80B860"/>
                  </a:gs>
                  <a:gs pos="50000">
                    <a:srgbClr val="6FB242"/>
                  </a:gs>
                  <a:gs pos="100000">
                    <a:srgbClr val="61A23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6" name="橢圓 20"/>
              <p:cNvSpPr/>
              <p:nvPr/>
            </p:nvSpPr>
            <p:spPr>
              <a:xfrm rot="10800000">
                <a:off x="452038" y="61211"/>
                <a:ext cx="256369" cy="256371"/>
              </a:xfrm>
              <a:prstGeom prst="ellipse">
                <a:avLst/>
              </a:prstGeom>
              <a:gradFill flip="none" rotWithShape="1">
                <a:gsLst>
                  <a:gs pos="0">
                    <a:srgbClr val="80B860"/>
                  </a:gs>
                  <a:gs pos="50000">
                    <a:srgbClr val="6FB242"/>
                  </a:gs>
                  <a:gs pos="100000">
                    <a:srgbClr val="61A23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38" name="橢圓 15"/>
            <p:cNvSpPr/>
            <p:nvPr/>
          </p:nvSpPr>
          <p:spPr>
            <a:xfrm rot="10800000">
              <a:off x="93634" y="65243"/>
              <a:ext cx="256369" cy="256372"/>
            </a:xfrm>
            <a:prstGeom prst="ellipse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40" name="矩形 38"/>
          <p:cNvSpPr/>
          <p:nvPr/>
        </p:nvSpPr>
        <p:spPr>
          <a:xfrm>
            <a:off x="1602391" y="4772640"/>
            <a:ext cx="1822711" cy="331077"/>
          </a:xfrm>
          <a:prstGeom prst="rect">
            <a:avLst/>
          </a:prstGeom>
          <a:solidFill>
            <a:schemeClr val="accent5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矩形 39"/>
          <p:cNvSpPr/>
          <p:nvPr/>
        </p:nvSpPr>
        <p:spPr>
          <a:xfrm>
            <a:off x="1616720" y="4072733"/>
            <a:ext cx="1822712" cy="331077"/>
          </a:xfrm>
          <a:prstGeom prst="rect">
            <a:avLst/>
          </a:prstGeom>
          <a:solidFill>
            <a:schemeClr val="accent5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矩形 40"/>
          <p:cNvSpPr/>
          <p:nvPr/>
        </p:nvSpPr>
        <p:spPr>
          <a:xfrm>
            <a:off x="1602391" y="3385594"/>
            <a:ext cx="1822711" cy="331077"/>
          </a:xfrm>
          <a:prstGeom prst="rect">
            <a:avLst/>
          </a:prstGeom>
          <a:solidFill>
            <a:schemeClr val="accent5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46" name="群組 44"/>
          <p:cNvGrpSpPr/>
          <p:nvPr/>
        </p:nvGrpSpPr>
        <p:grpSpPr>
          <a:xfrm>
            <a:off x="2122891" y="2581609"/>
            <a:ext cx="753991" cy="331076"/>
            <a:chOff x="0" y="0"/>
            <a:chExt cx="753990" cy="331074"/>
          </a:xfrm>
        </p:grpSpPr>
        <p:sp>
          <p:nvSpPr>
            <p:cNvPr id="543" name="矩形 41"/>
            <p:cNvSpPr/>
            <p:nvPr/>
          </p:nvSpPr>
          <p:spPr>
            <a:xfrm>
              <a:off x="-1" y="0"/>
              <a:ext cx="753992" cy="33107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44" name="橢圓 42"/>
            <p:cNvSpPr/>
            <p:nvPr/>
          </p:nvSpPr>
          <p:spPr>
            <a:xfrm rot="10800000">
              <a:off x="469046" y="29226"/>
              <a:ext cx="256369" cy="256369"/>
            </a:xfrm>
            <a:prstGeom prst="ellipse">
              <a:avLst/>
            </a:prstGeom>
            <a:gradFill flip="none" rotWithShape="1">
              <a:gsLst>
                <a:gs pos="0">
                  <a:srgbClr val="F18C54"/>
                </a:gs>
                <a:gs pos="50000">
                  <a:srgbClr val="F67B28"/>
                </a:gs>
                <a:gs pos="100000">
                  <a:srgbClr val="E46B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5" name="橢圓 43"/>
            <p:cNvSpPr/>
            <p:nvPr/>
          </p:nvSpPr>
          <p:spPr>
            <a:xfrm rot="10800000">
              <a:off x="104215" y="29226"/>
              <a:ext cx="256369" cy="256369"/>
            </a:xfrm>
            <a:prstGeom prst="ellipse">
              <a:avLst/>
            </a:prstGeom>
            <a:gradFill flip="none" rotWithShape="1">
              <a:gsLst>
                <a:gs pos="0">
                  <a:srgbClr val="F18C54"/>
                </a:gs>
                <a:gs pos="50000">
                  <a:srgbClr val="F67B28"/>
                </a:gs>
                <a:gs pos="100000">
                  <a:srgbClr val="E46B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49" name="群組 49"/>
          <p:cNvGrpSpPr/>
          <p:nvPr/>
        </p:nvGrpSpPr>
        <p:grpSpPr>
          <a:xfrm>
            <a:off x="3009881" y="2318233"/>
            <a:ext cx="859098" cy="859098"/>
            <a:chOff x="0" y="0"/>
            <a:chExt cx="859096" cy="859096"/>
          </a:xfrm>
        </p:grpSpPr>
        <p:sp>
          <p:nvSpPr>
            <p:cNvPr id="547" name="直線單箭頭接點 47"/>
            <p:cNvSpPr/>
            <p:nvPr/>
          </p:nvSpPr>
          <p:spPr>
            <a:xfrm>
              <a:off x="0" y="421134"/>
              <a:ext cx="85909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8" name="直線單箭頭接點 48"/>
            <p:cNvSpPr/>
            <p:nvPr/>
          </p:nvSpPr>
          <p:spPr>
            <a:xfrm flipV="1">
              <a:off x="428913" y="0"/>
              <a:ext cx="1" cy="8590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50" name="向右箭號 50"/>
          <p:cNvSpPr/>
          <p:nvPr/>
        </p:nvSpPr>
        <p:spPr>
          <a:xfrm rot="20320554">
            <a:off x="3438466" y="2533188"/>
            <a:ext cx="435430" cy="1526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1" name="向下箭號 52"/>
          <p:cNvSpPr/>
          <p:nvPr/>
        </p:nvSpPr>
        <p:spPr>
          <a:xfrm flipV="1">
            <a:off x="2198888" y="5023289"/>
            <a:ext cx="628651" cy="419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2" name="向下箭號 53"/>
          <p:cNvSpPr/>
          <p:nvPr/>
        </p:nvSpPr>
        <p:spPr>
          <a:xfrm flipV="1">
            <a:off x="2208527" y="4323776"/>
            <a:ext cx="628651" cy="419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3" name="向下箭號 54"/>
          <p:cNvSpPr/>
          <p:nvPr/>
        </p:nvSpPr>
        <p:spPr>
          <a:xfrm flipV="1">
            <a:off x="2205683" y="3610007"/>
            <a:ext cx="628651" cy="419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4" name="向下箭號 55"/>
          <p:cNvSpPr/>
          <p:nvPr/>
        </p:nvSpPr>
        <p:spPr>
          <a:xfrm flipV="1">
            <a:off x="2215353" y="2914106"/>
            <a:ext cx="628651" cy="419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5" name="文字方塊 56"/>
          <p:cNvSpPr txBox="1"/>
          <p:nvPr/>
        </p:nvSpPr>
        <p:spPr>
          <a:xfrm>
            <a:off x="1612604" y="5894408"/>
            <a:ext cx="19070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B050"/>
                </a:solidFill>
              </a:defRPr>
            </a:lvl1pPr>
          </a:lstStyle>
          <a:p>
            <a:pPr/>
            <a:r>
              <a:t>Bag-of-word</a:t>
            </a:r>
          </a:p>
        </p:txBody>
      </p:sp>
      <p:sp>
        <p:nvSpPr>
          <p:cNvPr id="556" name="文字方塊 35"/>
          <p:cNvSpPr txBox="1"/>
          <p:nvPr/>
        </p:nvSpPr>
        <p:spPr>
          <a:xfrm>
            <a:off x="1091291" y="6250216"/>
            <a:ext cx="29496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(document or query)</a:t>
            </a:r>
          </a:p>
        </p:txBody>
      </p:sp>
      <p:grpSp>
        <p:nvGrpSpPr>
          <p:cNvPr id="559" name="群組 8"/>
          <p:cNvGrpSpPr/>
          <p:nvPr/>
        </p:nvGrpSpPr>
        <p:grpSpPr>
          <a:xfrm>
            <a:off x="4444463" y="2559842"/>
            <a:ext cx="1029238" cy="447041"/>
            <a:chOff x="0" y="0"/>
            <a:chExt cx="1029236" cy="447040"/>
          </a:xfrm>
        </p:grpSpPr>
        <p:sp>
          <p:nvSpPr>
            <p:cNvPr id="557" name="橢圓 2"/>
            <p:cNvSpPr/>
            <p:nvPr/>
          </p:nvSpPr>
          <p:spPr>
            <a:xfrm>
              <a:off x="914936" y="33251"/>
              <a:ext cx="114301" cy="114301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8" name="文字方塊 7"/>
            <p:cNvSpPr txBox="1"/>
            <p:nvPr/>
          </p:nvSpPr>
          <p:spPr>
            <a:xfrm>
              <a:off x="0" y="0"/>
              <a:ext cx="996183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>
                  <a:solidFill>
                    <a:srgbClr val="FF0000"/>
                  </a:solidFill>
                </a:defRPr>
              </a:lvl1pPr>
            </a:lstStyle>
            <a:p>
              <a:pPr/>
              <a:r>
                <a:t>query</a:t>
              </a:r>
            </a:p>
          </p:txBody>
        </p:sp>
      </p:grpSp>
      <p:pic>
        <p:nvPicPr>
          <p:cNvPr id="56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2920" y="4614834"/>
            <a:ext cx="2256157" cy="2107102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文字方塊 6"/>
          <p:cNvSpPr txBox="1"/>
          <p:nvPr/>
        </p:nvSpPr>
        <p:spPr>
          <a:xfrm>
            <a:off x="5992812" y="5351603"/>
            <a:ext cx="3024189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LSA: project documents to 2 latent topics</a:t>
            </a:r>
          </a:p>
        </p:txBody>
      </p:sp>
      <p:sp>
        <p:nvSpPr>
          <p:cNvPr id="562" name="文字方塊 7"/>
          <p:cNvSpPr txBox="1"/>
          <p:nvPr/>
        </p:nvSpPr>
        <p:spPr>
          <a:xfrm>
            <a:off x="328066" y="5478519"/>
            <a:ext cx="123312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ctr">
              <a:defRPr sz="2400"/>
            </a:pPr>
            <a:r>
              <a:t>2000</a:t>
            </a:r>
          </a:p>
        </p:txBody>
      </p:sp>
      <p:sp>
        <p:nvSpPr>
          <p:cNvPr id="563" name="文字方塊 7"/>
          <p:cNvSpPr txBox="1"/>
          <p:nvPr/>
        </p:nvSpPr>
        <p:spPr>
          <a:xfrm>
            <a:off x="649471" y="4706823"/>
            <a:ext cx="123313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ctr">
              <a:defRPr sz="2400"/>
            </a:pPr>
            <a:r>
              <a:t>500</a:t>
            </a:r>
          </a:p>
        </p:txBody>
      </p:sp>
      <p:sp>
        <p:nvSpPr>
          <p:cNvPr id="564" name="文字方塊 7"/>
          <p:cNvSpPr txBox="1"/>
          <p:nvPr/>
        </p:nvSpPr>
        <p:spPr>
          <a:xfrm>
            <a:off x="638992" y="4011383"/>
            <a:ext cx="123312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ctr">
              <a:defRPr sz="2400"/>
            </a:pPr>
            <a:r>
              <a:t>250</a:t>
            </a:r>
          </a:p>
        </p:txBody>
      </p:sp>
      <p:sp>
        <p:nvSpPr>
          <p:cNvPr id="565" name="文字方塊 7"/>
          <p:cNvSpPr txBox="1"/>
          <p:nvPr/>
        </p:nvSpPr>
        <p:spPr>
          <a:xfrm>
            <a:off x="638992" y="3316902"/>
            <a:ext cx="123312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ctr">
              <a:defRPr sz="2400"/>
            </a:pPr>
            <a:r>
              <a:t>125</a:t>
            </a:r>
          </a:p>
        </p:txBody>
      </p:sp>
      <p:sp>
        <p:nvSpPr>
          <p:cNvPr id="566" name="文字方塊 7"/>
          <p:cNvSpPr txBox="1"/>
          <p:nvPr/>
        </p:nvSpPr>
        <p:spPr>
          <a:xfrm>
            <a:off x="1255556" y="2513877"/>
            <a:ext cx="123312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ctr">
              <a:defRPr sz="2400"/>
            </a:pPr>
            <a:r>
              <a:t>2</a:t>
            </a:r>
          </a:p>
        </p:txBody>
      </p:sp>
      <p:sp>
        <p:nvSpPr>
          <p:cNvPr id="567" name="文字方塊 5"/>
          <p:cNvSpPr txBox="1"/>
          <p:nvPr/>
        </p:nvSpPr>
        <p:spPr>
          <a:xfrm>
            <a:off x="487365" y="1394321"/>
            <a:ext cx="420914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The documents talking about the same thing will have close code.</a:t>
            </a:r>
          </a:p>
        </p:txBody>
      </p:sp>
      <p:sp>
        <p:nvSpPr>
          <p:cNvPr id="568" name="Science 2006"/>
          <p:cNvSpPr txBox="1"/>
          <p:nvPr/>
        </p:nvSpPr>
        <p:spPr>
          <a:xfrm>
            <a:off x="7293487" y="6269266"/>
            <a:ext cx="14283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Science 2006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3" grpId="15"/>
      <p:bldP build="whole" bldLvl="1" animBg="1" rev="0" advAuto="0" spid="562" grpId="16"/>
      <p:bldP build="whole" bldLvl="1" animBg="1" rev="0" advAuto="0" spid="541" grpId="5"/>
      <p:bldP build="whole" bldLvl="1" animBg="1" rev="0" advAuto="0" spid="550" grpId="19"/>
      <p:bldP build="whole" bldLvl="1" animBg="1" rev="0" advAuto="0" spid="566" grpId="12"/>
      <p:bldP build="whole" bldLvl="1" animBg="1" rev="0" advAuto="0" spid="556" grpId="3"/>
      <p:bldP build="whole" bldLvl="1" animBg="1" rev="0" advAuto="0" spid="546" grpId="7"/>
      <p:bldP build="whole" bldLvl="1" animBg="1" rev="0" advAuto="0" spid="564" grpId="14"/>
      <p:bldP build="whole" bldLvl="1" animBg="1" rev="0" advAuto="0" spid="542" grpId="6"/>
      <p:bldP build="whole" bldLvl="1" animBg="1" rev="0" advAuto="0" spid="551" grpId="8"/>
      <p:bldP build="whole" bldLvl="1" animBg="1" rev="0" advAuto="0" spid="539" grpId="1"/>
      <p:bldP build="whole" bldLvl="1" animBg="1" rev="0" advAuto="0" spid="549" grpId="18"/>
      <p:bldP build="whole" bldLvl="1" animBg="1" rev="0" advAuto="0" spid="555" grpId="2"/>
      <p:bldP build="whole" bldLvl="1" animBg="1" rev="0" advAuto="0" spid="540" grpId="4"/>
      <p:bldP build="whole" bldLvl="1" animBg="1" rev="0" advAuto="0" spid="559" grpId="21"/>
      <p:bldP build="whole" bldLvl="1" animBg="1" rev="0" advAuto="0" spid="560" grpId="23"/>
      <p:bldP build="whole" bldLvl="1" animBg="1" rev="0" advAuto="0" spid="565" grpId="13"/>
      <p:bldP build="whole" bldLvl="1" animBg="1" rev="0" advAuto="0" spid="553" grpId="10"/>
      <p:bldP build="whole" bldLvl="1" animBg="1" rev="0" advAuto="0" spid="567" grpId="17"/>
      <p:bldP build="whole" bldLvl="1" animBg="1" rev="0" advAuto="0" spid="552" grpId="9"/>
      <p:bldP build="whole" bldLvl="1" animBg="1" rev="0" advAuto="0" spid="528" grpId="20"/>
      <p:bldP build="whole" bldLvl="1" animBg="1" rev="0" advAuto="0" spid="554" grpId="11"/>
      <p:bldP build="whole" bldLvl="1" animBg="1" rev="0" advAuto="0" spid="561" grpId="2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Auto-encoder – </a:t>
            </a:r>
            <a:br/>
            <a:r>
              <a:t>Similar Image Search</a:t>
            </a:r>
          </a:p>
        </p:txBody>
      </p:sp>
      <p:sp>
        <p:nvSpPr>
          <p:cNvPr id="573" name="TextBox 8"/>
          <p:cNvSpPr txBox="1"/>
          <p:nvPr/>
        </p:nvSpPr>
        <p:spPr>
          <a:xfrm>
            <a:off x="839308" y="1778373"/>
            <a:ext cx="746538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Retrieved using Euclidean distance in pixel intensity space</a:t>
            </a:r>
          </a:p>
        </p:txBody>
      </p:sp>
      <p:pic>
        <p:nvPicPr>
          <p:cNvPr id="574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8808" y="3991545"/>
            <a:ext cx="5738470" cy="132718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TextBox 8"/>
          <p:cNvSpPr txBox="1"/>
          <p:nvPr/>
        </p:nvSpPr>
        <p:spPr>
          <a:xfrm>
            <a:off x="921040" y="5336438"/>
            <a:ext cx="74653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(Images from Hinton’s slides on Coursera)</a:t>
            </a:r>
          </a:p>
        </p:txBody>
      </p:sp>
      <p:pic>
        <p:nvPicPr>
          <p:cNvPr id="576" name="圖片 6" descr="圖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308" y="2520164"/>
            <a:ext cx="5694848" cy="1335518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Rectangle 6"/>
          <p:cNvSpPr/>
          <p:nvPr/>
        </p:nvSpPr>
        <p:spPr>
          <a:xfrm>
            <a:off x="1746061" y="2520164"/>
            <a:ext cx="1342197" cy="1335518"/>
          </a:xfrm>
          <a:prstGeom prst="rect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8" name="矩形 9"/>
          <p:cNvSpPr txBox="1"/>
          <p:nvPr/>
        </p:nvSpPr>
        <p:spPr>
          <a:xfrm>
            <a:off x="921040" y="5960052"/>
            <a:ext cx="76200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Reference: Krizhevsky, Alex, and Geoffrey E. Hinton. "Using very deep autoencoders for content-based image retrieval." </a:t>
            </a:r>
            <a:r>
              <a:rPr i="1"/>
              <a:t>ESANN</a:t>
            </a:r>
            <a:r>
              <a:t>. 2011.</a:t>
            </a:r>
          </a:p>
        </p:txBody>
      </p:sp>
      <p:sp>
        <p:nvSpPr>
          <p:cNvPr id="579" name="矩形 2"/>
          <p:cNvSpPr/>
          <p:nvPr/>
        </p:nvSpPr>
        <p:spPr>
          <a:xfrm>
            <a:off x="3148504" y="2502448"/>
            <a:ext cx="4702629" cy="14713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0" name="矩形 10"/>
          <p:cNvSpPr/>
          <p:nvPr/>
        </p:nvSpPr>
        <p:spPr>
          <a:xfrm>
            <a:off x="1728808" y="3950485"/>
            <a:ext cx="5978279" cy="14713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5" grpId="5"/>
      <p:bldP build="whole" bldLvl="1" animBg="1" rev="0" advAuto="0" spid="580" grpId="6"/>
      <p:bldP build="whole" bldLvl="1" animBg="1" rev="0" advAuto="0" spid="577" grpId="4"/>
      <p:bldP build="whole" bldLvl="1" animBg="1" rev="0" advAuto="0" spid="574" grpId="2"/>
      <p:bldP build="whole" bldLvl="1" animBg="1" rev="0" advAuto="0" spid="576" grpId="3"/>
      <p:bldP build="whole" bldLvl="1" animBg="1" rev="0" advAuto="0" spid="579" grpId="7"/>
      <p:bldP build="whole" bldLvl="1" animBg="1" rev="0" advAuto="0" spid="57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 Learning</a:t>
            </a:r>
          </a:p>
        </p:txBody>
      </p:sp>
      <p:sp>
        <p:nvSpPr>
          <p:cNvPr id="127" name="矩形 3"/>
          <p:cNvSpPr txBox="1"/>
          <p:nvPr/>
        </p:nvSpPr>
        <p:spPr>
          <a:xfrm>
            <a:off x="332073" y="1800113"/>
            <a:ext cx="8569036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838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“We expect unsupervised learning to become far more important in the longer term. Human and animal learning is largely unsupervised: we discover the structure of the world by observing it, not by being told the name of every object.”</a:t>
            </a:r>
            <a:br/>
            <a:r>
              <a:t>– LeCun, Bengio, Hinton, Nature 2015</a:t>
            </a:r>
          </a:p>
        </p:txBody>
      </p:sp>
      <p:sp>
        <p:nvSpPr>
          <p:cNvPr id="128" name="Rectangle 1"/>
          <p:cNvSpPr/>
          <p:nvPr/>
        </p:nvSpPr>
        <p:spPr>
          <a:xfrm>
            <a:off x="4738864" y="5947436"/>
            <a:ext cx="12701" cy="2946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Auto-encoder – </a:t>
            </a:r>
            <a:br/>
            <a:r>
              <a:t>Similar Image Search</a:t>
            </a:r>
          </a:p>
        </p:txBody>
      </p:sp>
      <p:pic>
        <p:nvPicPr>
          <p:cNvPr id="585" name="圖片 30" descr="圖片 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794" y="3533192"/>
            <a:ext cx="1257301" cy="942976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矩形 31"/>
          <p:cNvSpPr txBox="1"/>
          <p:nvPr/>
        </p:nvSpPr>
        <p:spPr>
          <a:xfrm>
            <a:off x="693124" y="4476167"/>
            <a:ext cx="93460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32x32</a:t>
            </a:r>
          </a:p>
        </p:txBody>
      </p:sp>
      <p:grpSp>
        <p:nvGrpSpPr>
          <p:cNvPr id="589" name="矩形 32"/>
          <p:cNvGrpSpPr/>
          <p:nvPr/>
        </p:nvGrpSpPr>
        <p:grpSpPr>
          <a:xfrm>
            <a:off x="2460248" y="2052639"/>
            <a:ext cx="468001" cy="3883707"/>
            <a:chOff x="0" y="0"/>
            <a:chExt cx="468000" cy="3883706"/>
          </a:xfrm>
        </p:grpSpPr>
        <p:sp>
          <p:nvSpPr>
            <p:cNvPr id="587" name="矩形"/>
            <p:cNvSpPr/>
            <p:nvPr/>
          </p:nvSpPr>
          <p:spPr>
            <a:xfrm rot="5400000">
              <a:off x="-1707853" y="1707852"/>
              <a:ext cx="3883707" cy="4680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8192"/>
            <p:cNvSpPr txBox="1"/>
            <p:nvPr/>
          </p:nvSpPr>
          <p:spPr>
            <a:xfrm rot="5400000">
              <a:off x="-1707853" y="1762782"/>
              <a:ext cx="388370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8192</a:t>
              </a:r>
            </a:p>
          </p:txBody>
        </p:sp>
      </p:grpSp>
      <p:grpSp>
        <p:nvGrpSpPr>
          <p:cNvPr id="592" name="矩形 33"/>
          <p:cNvGrpSpPr/>
          <p:nvPr/>
        </p:nvGrpSpPr>
        <p:grpSpPr>
          <a:xfrm>
            <a:off x="3593358" y="2760293"/>
            <a:ext cx="468001" cy="2610213"/>
            <a:chOff x="0" y="0"/>
            <a:chExt cx="468000" cy="2610212"/>
          </a:xfrm>
        </p:grpSpPr>
        <p:sp>
          <p:nvSpPr>
            <p:cNvPr id="590" name="矩形"/>
            <p:cNvSpPr/>
            <p:nvPr/>
          </p:nvSpPr>
          <p:spPr>
            <a:xfrm rot="5400000">
              <a:off x="-1071106" y="1071105"/>
              <a:ext cx="2610213" cy="4680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1" name="4096"/>
            <p:cNvSpPr txBox="1"/>
            <p:nvPr/>
          </p:nvSpPr>
          <p:spPr>
            <a:xfrm rot="5400000">
              <a:off x="-1071106" y="1126035"/>
              <a:ext cx="261021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4096</a:t>
              </a:r>
            </a:p>
          </p:txBody>
        </p:sp>
      </p:grpSp>
      <p:grpSp>
        <p:nvGrpSpPr>
          <p:cNvPr id="595" name="矩形 34"/>
          <p:cNvGrpSpPr/>
          <p:nvPr/>
        </p:nvGrpSpPr>
        <p:grpSpPr>
          <a:xfrm>
            <a:off x="4724024" y="3160836"/>
            <a:ext cx="468001" cy="1809123"/>
            <a:chOff x="0" y="0"/>
            <a:chExt cx="468000" cy="1809121"/>
          </a:xfrm>
        </p:grpSpPr>
        <p:sp>
          <p:nvSpPr>
            <p:cNvPr id="593" name="矩形"/>
            <p:cNvSpPr/>
            <p:nvPr/>
          </p:nvSpPr>
          <p:spPr>
            <a:xfrm rot="5400000">
              <a:off x="-670561" y="670560"/>
              <a:ext cx="1809122" cy="4680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4" name="2048"/>
            <p:cNvSpPr txBox="1"/>
            <p:nvPr/>
          </p:nvSpPr>
          <p:spPr>
            <a:xfrm rot="5400000">
              <a:off x="-670561" y="725490"/>
              <a:ext cx="180912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grpSp>
        <p:nvGrpSpPr>
          <p:cNvPr id="598" name="矩形 35"/>
          <p:cNvGrpSpPr/>
          <p:nvPr/>
        </p:nvGrpSpPr>
        <p:grpSpPr>
          <a:xfrm>
            <a:off x="5807100" y="3521562"/>
            <a:ext cx="468001" cy="1032910"/>
            <a:chOff x="0" y="0"/>
            <a:chExt cx="468000" cy="1032909"/>
          </a:xfrm>
        </p:grpSpPr>
        <p:sp>
          <p:nvSpPr>
            <p:cNvPr id="596" name="矩形"/>
            <p:cNvSpPr/>
            <p:nvPr/>
          </p:nvSpPr>
          <p:spPr>
            <a:xfrm rot="5400000">
              <a:off x="-282455" y="282454"/>
              <a:ext cx="1032910" cy="4680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7" name="1024"/>
            <p:cNvSpPr txBox="1"/>
            <p:nvPr/>
          </p:nvSpPr>
          <p:spPr>
            <a:xfrm rot="5400000">
              <a:off x="-282455" y="337384"/>
              <a:ext cx="103291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1024</a:t>
              </a:r>
            </a:p>
          </p:txBody>
        </p:sp>
      </p:grpSp>
      <p:grpSp>
        <p:nvGrpSpPr>
          <p:cNvPr id="601" name="矩形 36"/>
          <p:cNvGrpSpPr/>
          <p:nvPr/>
        </p:nvGrpSpPr>
        <p:grpSpPr>
          <a:xfrm>
            <a:off x="6952357" y="3631592"/>
            <a:ext cx="468001" cy="815187"/>
            <a:chOff x="0" y="0"/>
            <a:chExt cx="468000" cy="815185"/>
          </a:xfrm>
        </p:grpSpPr>
        <p:sp>
          <p:nvSpPr>
            <p:cNvPr id="599" name="矩形"/>
            <p:cNvSpPr/>
            <p:nvPr/>
          </p:nvSpPr>
          <p:spPr>
            <a:xfrm rot="5400000">
              <a:off x="-173593" y="173592"/>
              <a:ext cx="815187" cy="46800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512"/>
            <p:cNvSpPr txBox="1"/>
            <p:nvPr/>
          </p:nvSpPr>
          <p:spPr>
            <a:xfrm rot="5400000">
              <a:off x="-173593" y="228523"/>
              <a:ext cx="815187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512</a:t>
              </a:r>
            </a:p>
          </p:txBody>
        </p:sp>
      </p:grpSp>
      <p:grpSp>
        <p:nvGrpSpPr>
          <p:cNvPr id="604" name="矩形 37"/>
          <p:cNvGrpSpPr/>
          <p:nvPr/>
        </p:nvGrpSpPr>
        <p:grpSpPr>
          <a:xfrm>
            <a:off x="8052154" y="3713174"/>
            <a:ext cx="468001" cy="631647"/>
            <a:chOff x="0" y="0"/>
            <a:chExt cx="468000" cy="631645"/>
          </a:xfrm>
        </p:grpSpPr>
        <p:sp>
          <p:nvSpPr>
            <p:cNvPr id="602" name="矩形"/>
            <p:cNvSpPr/>
            <p:nvPr/>
          </p:nvSpPr>
          <p:spPr>
            <a:xfrm rot="5400000">
              <a:off x="-81823" y="81822"/>
              <a:ext cx="631647" cy="46800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3" name="256"/>
            <p:cNvSpPr txBox="1"/>
            <p:nvPr/>
          </p:nvSpPr>
          <p:spPr>
            <a:xfrm rot="5400000">
              <a:off x="-81823" y="136752"/>
              <a:ext cx="63164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256</a:t>
              </a:r>
            </a:p>
          </p:txBody>
        </p:sp>
      </p:grpSp>
      <p:sp>
        <p:nvSpPr>
          <p:cNvPr id="605" name="文字方塊 38"/>
          <p:cNvSpPr txBox="1"/>
          <p:nvPr/>
        </p:nvSpPr>
        <p:spPr>
          <a:xfrm>
            <a:off x="7744268" y="3194862"/>
            <a:ext cx="108377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code</a:t>
            </a:r>
          </a:p>
        </p:txBody>
      </p:sp>
      <p:sp>
        <p:nvSpPr>
          <p:cNvPr id="606" name="向右箭號 39"/>
          <p:cNvSpPr/>
          <p:nvPr/>
        </p:nvSpPr>
        <p:spPr>
          <a:xfrm>
            <a:off x="1926732" y="3669003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7" name="向右箭號 40"/>
          <p:cNvSpPr/>
          <p:nvPr/>
        </p:nvSpPr>
        <p:spPr>
          <a:xfrm>
            <a:off x="3030796" y="3665218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8" name="向右箭號 41"/>
          <p:cNvSpPr/>
          <p:nvPr/>
        </p:nvSpPr>
        <p:spPr>
          <a:xfrm>
            <a:off x="4166982" y="3660235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9" name="向右箭號 42"/>
          <p:cNvSpPr/>
          <p:nvPr/>
        </p:nvSpPr>
        <p:spPr>
          <a:xfrm>
            <a:off x="5270834" y="3657901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0" name="向右箭號 43"/>
          <p:cNvSpPr/>
          <p:nvPr/>
        </p:nvSpPr>
        <p:spPr>
          <a:xfrm>
            <a:off x="6388287" y="3672818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1" name="向右箭號 44"/>
          <p:cNvSpPr/>
          <p:nvPr/>
        </p:nvSpPr>
        <p:spPr>
          <a:xfrm>
            <a:off x="7531913" y="3686857"/>
            <a:ext cx="492228" cy="678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2" name="文字方塊 45"/>
          <p:cNvSpPr txBox="1"/>
          <p:nvPr/>
        </p:nvSpPr>
        <p:spPr>
          <a:xfrm>
            <a:off x="1920359" y="6138011"/>
            <a:ext cx="5697820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(crawl millions of images from the Internet)</a:t>
            </a:r>
          </a:p>
        </p:txBody>
      </p:sp>
      <p:pic>
        <p:nvPicPr>
          <p:cNvPr id="61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1559" y="1258123"/>
            <a:ext cx="2524126" cy="946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3200" y="2225265"/>
            <a:ext cx="2525713" cy="946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61559" y="270939"/>
            <a:ext cx="2524126" cy="946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3" grpId="2"/>
      <p:bldP build="whole" bldLvl="1" animBg="1" rev="0" advAuto="0" spid="614" grpId="3"/>
      <p:bldP build="whole" bldLvl="1" animBg="1" rev="0" advAuto="0" spid="6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Box 1"/>
          <p:cNvSpPr txBox="1"/>
          <p:nvPr/>
        </p:nvSpPr>
        <p:spPr>
          <a:xfrm>
            <a:off x="3054241" y="3513840"/>
            <a:ext cx="346710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retrieved using 256 codes</a:t>
            </a:r>
          </a:p>
        </p:txBody>
      </p:sp>
      <p:pic>
        <p:nvPicPr>
          <p:cNvPr id="620" name="圖片 9" descr="圖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876" y="3975505"/>
            <a:ext cx="5807915" cy="1320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圖片 10" descr="圖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5685" y="5426676"/>
            <a:ext cx="5774037" cy="12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extBox 8"/>
          <p:cNvSpPr txBox="1"/>
          <p:nvPr/>
        </p:nvSpPr>
        <p:spPr>
          <a:xfrm>
            <a:off x="894466" y="117988"/>
            <a:ext cx="7465384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Retrieved using Euclidean distance in pixel intensity space</a:t>
            </a:r>
          </a:p>
        </p:txBody>
      </p:sp>
      <p:pic>
        <p:nvPicPr>
          <p:cNvPr id="623" name="圖片 16" descr="圖片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7374" y="2077193"/>
            <a:ext cx="5738471" cy="1327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圖片 17" descr="圖片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4876" y="605813"/>
            <a:ext cx="5694847" cy="133551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Rectangle 6"/>
          <p:cNvSpPr/>
          <p:nvPr/>
        </p:nvSpPr>
        <p:spPr>
          <a:xfrm>
            <a:off x="1674628" y="605813"/>
            <a:ext cx="1342196" cy="1335518"/>
          </a:xfrm>
          <a:prstGeom prst="rect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6" name="Rectangle 2"/>
          <p:cNvSpPr/>
          <p:nvPr/>
        </p:nvSpPr>
        <p:spPr>
          <a:xfrm>
            <a:off x="1672938" y="3963634"/>
            <a:ext cx="1361140" cy="1332435"/>
          </a:xfrm>
          <a:prstGeom prst="rect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7" name="矩形 11"/>
          <p:cNvSpPr/>
          <p:nvPr/>
        </p:nvSpPr>
        <p:spPr>
          <a:xfrm>
            <a:off x="3092636" y="3955296"/>
            <a:ext cx="4702629" cy="14713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8" name="矩形 12"/>
          <p:cNvSpPr/>
          <p:nvPr/>
        </p:nvSpPr>
        <p:spPr>
          <a:xfrm>
            <a:off x="1672938" y="5403332"/>
            <a:ext cx="5978280" cy="14713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1"/>
      <p:bldP build="whole" bldLvl="1" animBg="1" rev="0" advAuto="0" spid="627" grpId="6"/>
      <p:bldP build="whole" bldLvl="1" animBg="1" rev="0" advAuto="0" spid="621" grpId="3"/>
      <p:bldP build="whole" bldLvl="1" animBg="1" rev="0" advAuto="0" spid="626" grpId="4"/>
      <p:bldP build="whole" bldLvl="1" animBg="1" rev="0" advAuto="0" spid="628" grpId="5"/>
      <p:bldP build="whole" bldLvl="1" animBg="1" rev="0" advAuto="0" spid="62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標題 1"/>
          <p:cNvSpPr txBox="1"/>
          <p:nvPr>
            <p:ph type="title"/>
          </p:nvPr>
        </p:nvSpPr>
        <p:spPr>
          <a:xfrm>
            <a:off x="628650" y="365125"/>
            <a:ext cx="2805795" cy="1325564"/>
          </a:xfrm>
          <a:prstGeom prst="rect">
            <a:avLst/>
          </a:prstGeom>
        </p:spPr>
        <p:txBody>
          <a:bodyPr/>
          <a:lstStyle/>
          <a:p>
            <a:pPr defTabSz="813816">
              <a:defRPr sz="3471"/>
            </a:pPr>
            <a:r>
              <a:t>Auto-encoder </a:t>
            </a:r>
            <a:br/>
            <a:r>
              <a:t>for CNN</a:t>
            </a:r>
          </a:p>
        </p:txBody>
      </p:sp>
      <p:pic>
        <p:nvPicPr>
          <p:cNvPr id="6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8044" y="811820"/>
            <a:ext cx="1771006" cy="1204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6" name="矩形 4"/>
          <p:cNvGrpSpPr/>
          <p:nvPr/>
        </p:nvGrpSpPr>
        <p:grpSpPr>
          <a:xfrm>
            <a:off x="6972451" y="2471478"/>
            <a:ext cx="1736725" cy="556489"/>
            <a:chOff x="0" y="0"/>
            <a:chExt cx="1736724" cy="556487"/>
          </a:xfrm>
        </p:grpSpPr>
        <p:sp>
          <p:nvSpPr>
            <p:cNvPr id="634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Convolution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Convolution</a:t>
              </a:r>
            </a:p>
          </p:txBody>
        </p:sp>
      </p:grpSp>
      <p:grpSp>
        <p:nvGrpSpPr>
          <p:cNvPr id="639" name="矩形 5"/>
          <p:cNvGrpSpPr/>
          <p:nvPr/>
        </p:nvGrpSpPr>
        <p:grpSpPr>
          <a:xfrm>
            <a:off x="6972451" y="3571490"/>
            <a:ext cx="1736725" cy="556489"/>
            <a:chOff x="0" y="0"/>
            <a:chExt cx="1736724" cy="556487"/>
          </a:xfrm>
        </p:grpSpPr>
        <p:sp>
          <p:nvSpPr>
            <p:cNvPr id="637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8" name="Pooling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Pooling</a:t>
              </a:r>
            </a:p>
          </p:txBody>
        </p:sp>
      </p:grpSp>
      <p:grpSp>
        <p:nvGrpSpPr>
          <p:cNvPr id="642" name="矩形 6"/>
          <p:cNvGrpSpPr/>
          <p:nvPr/>
        </p:nvGrpSpPr>
        <p:grpSpPr>
          <a:xfrm>
            <a:off x="6972451" y="4639704"/>
            <a:ext cx="1736725" cy="556488"/>
            <a:chOff x="0" y="0"/>
            <a:chExt cx="1736724" cy="556487"/>
          </a:xfrm>
        </p:grpSpPr>
        <p:sp>
          <p:nvSpPr>
            <p:cNvPr id="640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Convolution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Convolution</a:t>
              </a:r>
            </a:p>
          </p:txBody>
        </p:sp>
      </p:grpSp>
      <p:grpSp>
        <p:nvGrpSpPr>
          <p:cNvPr id="645" name="矩形 7"/>
          <p:cNvGrpSpPr/>
          <p:nvPr/>
        </p:nvGrpSpPr>
        <p:grpSpPr>
          <a:xfrm>
            <a:off x="6972451" y="5672956"/>
            <a:ext cx="1736725" cy="556489"/>
            <a:chOff x="0" y="0"/>
            <a:chExt cx="1736724" cy="556487"/>
          </a:xfrm>
        </p:grpSpPr>
        <p:sp>
          <p:nvSpPr>
            <p:cNvPr id="643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4" name="Pooling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Pooling</a:t>
              </a:r>
            </a:p>
          </p:txBody>
        </p:sp>
      </p:grpSp>
      <p:sp>
        <p:nvSpPr>
          <p:cNvPr id="646" name="向下箭號 11"/>
          <p:cNvSpPr/>
          <p:nvPr/>
        </p:nvSpPr>
        <p:spPr>
          <a:xfrm>
            <a:off x="7626429" y="2056845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7" name="向下箭號 17"/>
          <p:cNvSpPr/>
          <p:nvPr/>
        </p:nvSpPr>
        <p:spPr>
          <a:xfrm>
            <a:off x="7592148" y="3104515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8" name="向下箭號 18"/>
          <p:cNvSpPr/>
          <p:nvPr/>
        </p:nvSpPr>
        <p:spPr>
          <a:xfrm>
            <a:off x="7592148" y="4196158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9" name="向下箭號 19"/>
          <p:cNvSpPr/>
          <p:nvPr/>
        </p:nvSpPr>
        <p:spPr>
          <a:xfrm>
            <a:off x="7592148" y="5231152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52" name="矩形 16"/>
          <p:cNvGrpSpPr/>
          <p:nvPr/>
        </p:nvGrpSpPr>
        <p:grpSpPr>
          <a:xfrm>
            <a:off x="2661697" y="3563258"/>
            <a:ext cx="2319115" cy="556489"/>
            <a:chOff x="0" y="0"/>
            <a:chExt cx="2319113" cy="556487"/>
          </a:xfrm>
        </p:grpSpPr>
        <p:sp>
          <p:nvSpPr>
            <p:cNvPr id="650" name="矩形"/>
            <p:cNvSpPr/>
            <p:nvPr/>
          </p:nvSpPr>
          <p:spPr>
            <a:xfrm>
              <a:off x="-1" y="0"/>
              <a:ext cx="2319115" cy="556488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1" name="Deconvolution"/>
            <p:cNvSpPr txBox="1"/>
            <p:nvPr/>
          </p:nvSpPr>
          <p:spPr>
            <a:xfrm>
              <a:off x="-1" y="54723"/>
              <a:ext cx="231911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Deconvolution</a:t>
              </a:r>
            </a:p>
          </p:txBody>
        </p:sp>
      </p:grpSp>
      <p:grpSp>
        <p:nvGrpSpPr>
          <p:cNvPr id="655" name="矩形 17"/>
          <p:cNvGrpSpPr/>
          <p:nvPr/>
        </p:nvGrpSpPr>
        <p:grpSpPr>
          <a:xfrm>
            <a:off x="2984551" y="2474791"/>
            <a:ext cx="1736725" cy="556488"/>
            <a:chOff x="0" y="0"/>
            <a:chExt cx="1736724" cy="556487"/>
          </a:xfrm>
        </p:grpSpPr>
        <p:sp>
          <p:nvSpPr>
            <p:cNvPr id="653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4" name="Unpooling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Unpooling</a:t>
              </a:r>
            </a:p>
          </p:txBody>
        </p:sp>
      </p:grpSp>
      <p:grpSp>
        <p:nvGrpSpPr>
          <p:cNvPr id="658" name="矩形 18"/>
          <p:cNvGrpSpPr/>
          <p:nvPr/>
        </p:nvGrpSpPr>
        <p:grpSpPr>
          <a:xfrm>
            <a:off x="2661697" y="5642242"/>
            <a:ext cx="2319115" cy="556489"/>
            <a:chOff x="0" y="0"/>
            <a:chExt cx="2319113" cy="556487"/>
          </a:xfrm>
        </p:grpSpPr>
        <p:sp>
          <p:nvSpPr>
            <p:cNvPr id="656" name="矩形"/>
            <p:cNvSpPr/>
            <p:nvPr/>
          </p:nvSpPr>
          <p:spPr>
            <a:xfrm>
              <a:off x="-1" y="0"/>
              <a:ext cx="2319115" cy="556488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7" name="Deconvolution"/>
            <p:cNvSpPr txBox="1"/>
            <p:nvPr/>
          </p:nvSpPr>
          <p:spPr>
            <a:xfrm>
              <a:off x="-1" y="54723"/>
              <a:ext cx="231911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Deconvolution</a:t>
              </a:r>
            </a:p>
          </p:txBody>
        </p:sp>
      </p:grpSp>
      <p:grpSp>
        <p:nvGrpSpPr>
          <p:cNvPr id="661" name="矩形 19"/>
          <p:cNvGrpSpPr/>
          <p:nvPr/>
        </p:nvGrpSpPr>
        <p:grpSpPr>
          <a:xfrm>
            <a:off x="2952892" y="4613133"/>
            <a:ext cx="1736726" cy="556489"/>
            <a:chOff x="0" y="0"/>
            <a:chExt cx="1736724" cy="556487"/>
          </a:xfrm>
        </p:grpSpPr>
        <p:sp>
          <p:nvSpPr>
            <p:cNvPr id="659" name="矩形"/>
            <p:cNvSpPr/>
            <p:nvPr/>
          </p:nvSpPr>
          <p:spPr>
            <a:xfrm>
              <a:off x="-1" y="0"/>
              <a:ext cx="1736726" cy="556488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Unpooling"/>
            <p:cNvSpPr txBox="1"/>
            <p:nvPr/>
          </p:nvSpPr>
          <p:spPr>
            <a:xfrm>
              <a:off x="-1" y="54723"/>
              <a:ext cx="173672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Unpooling</a:t>
              </a:r>
            </a:p>
          </p:txBody>
        </p:sp>
      </p:grpSp>
      <p:sp>
        <p:nvSpPr>
          <p:cNvPr id="662" name="向下箭號 11"/>
          <p:cNvSpPr/>
          <p:nvPr/>
        </p:nvSpPr>
        <p:spPr>
          <a:xfrm flipV="1">
            <a:off x="3548410" y="1950554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3" name="向下箭號 17"/>
          <p:cNvSpPr/>
          <p:nvPr/>
        </p:nvSpPr>
        <p:spPr>
          <a:xfrm flipV="1">
            <a:off x="3548410" y="3061336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4" name="向下箭號 18"/>
          <p:cNvSpPr/>
          <p:nvPr/>
        </p:nvSpPr>
        <p:spPr>
          <a:xfrm flipV="1">
            <a:off x="3548410" y="4152979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5" name="向下箭號 19"/>
          <p:cNvSpPr/>
          <p:nvPr/>
        </p:nvSpPr>
        <p:spPr>
          <a:xfrm flipV="1">
            <a:off x="3548410" y="5187972"/>
            <a:ext cx="545691" cy="441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6" name="文字方塊 49"/>
          <p:cNvSpPr txBox="1"/>
          <p:nvPr/>
        </p:nvSpPr>
        <p:spPr>
          <a:xfrm>
            <a:off x="4965484" y="627109"/>
            <a:ext cx="208438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As close as possible</a:t>
            </a:r>
          </a:p>
        </p:txBody>
      </p:sp>
      <p:sp>
        <p:nvSpPr>
          <p:cNvPr id="667" name="向下箭號 19"/>
          <p:cNvSpPr/>
          <p:nvPr/>
        </p:nvSpPr>
        <p:spPr>
          <a:xfrm flipH="1" rot="5400000">
            <a:off x="6258628" y="5570518"/>
            <a:ext cx="545691" cy="707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73"/>
                </a:moveTo>
                <a:lnTo>
                  <a:pt x="5400" y="13273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73"/>
                </a:lnTo>
                <a:lnTo>
                  <a:pt x="21600" y="1327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8" name="箭號: 左-右雙向 29"/>
          <p:cNvSpPr/>
          <p:nvPr/>
        </p:nvSpPr>
        <p:spPr>
          <a:xfrm>
            <a:off x="5077314" y="1383816"/>
            <a:ext cx="1785145" cy="5667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71" name="矩形 26"/>
          <p:cNvGrpSpPr/>
          <p:nvPr/>
        </p:nvGrpSpPr>
        <p:grpSpPr>
          <a:xfrm>
            <a:off x="2662614" y="1364009"/>
            <a:ext cx="2319115" cy="556488"/>
            <a:chOff x="0" y="0"/>
            <a:chExt cx="2319113" cy="556487"/>
          </a:xfrm>
        </p:grpSpPr>
        <p:sp>
          <p:nvSpPr>
            <p:cNvPr id="669" name="矩形"/>
            <p:cNvSpPr/>
            <p:nvPr/>
          </p:nvSpPr>
          <p:spPr>
            <a:xfrm>
              <a:off x="-1" y="0"/>
              <a:ext cx="2319115" cy="556488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0" name="Deconvolution"/>
            <p:cNvSpPr txBox="1"/>
            <p:nvPr/>
          </p:nvSpPr>
          <p:spPr>
            <a:xfrm>
              <a:off x="-1" y="54723"/>
              <a:ext cx="231911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Deconvolution</a:t>
              </a:r>
            </a:p>
          </p:txBody>
        </p:sp>
      </p:grpSp>
      <p:sp>
        <p:nvSpPr>
          <p:cNvPr id="672" name="向下箭號 19"/>
          <p:cNvSpPr/>
          <p:nvPr/>
        </p:nvSpPr>
        <p:spPr>
          <a:xfrm flipH="1" rot="5400000">
            <a:off x="5087935" y="5616981"/>
            <a:ext cx="545691" cy="657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638"/>
                </a:moveTo>
                <a:lnTo>
                  <a:pt x="5400" y="12638"/>
                </a:lnTo>
                <a:lnTo>
                  <a:pt x="5400" y="0"/>
                </a:lnTo>
                <a:lnTo>
                  <a:pt x="16200" y="0"/>
                </a:lnTo>
                <a:lnTo>
                  <a:pt x="16200" y="12638"/>
                </a:lnTo>
                <a:lnTo>
                  <a:pt x="21600" y="1263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3" name="矩形 30"/>
          <p:cNvSpPr/>
          <p:nvPr/>
        </p:nvSpPr>
        <p:spPr>
          <a:xfrm>
            <a:off x="5756700" y="5472174"/>
            <a:ext cx="420880" cy="896623"/>
          </a:xfrm>
          <a:prstGeom prst="rect">
            <a:avLst/>
          </a:prstGeom>
          <a:gradFill>
            <a:gsLst>
              <a:gs pos="0">
                <a:srgbClr val="F18C54"/>
              </a:gs>
              <a:gs pos="50000">
                <a:srgbClr val="F67B28"/>
              </a:gs>
              <a:gs pos="100000">
                <a:srgbClr val="E46B19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4" name="文字方塊 2"/>
          <p:cNvSpPr txBox="1"/>
          <p:nvPr/>
        </p:nvSpPr>
        <p:spPr>
          <a:xfrm>
            <a:off x="5526902" y="5005192"/>
            <a:ext cx="88047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20"/>
      <p:bldP build="whole" bldLvl="1" animBg="1" rev="0" advAuto="0" spid="667" grpId="10"/>
      <p:bldP build="whole" bldLvl="1" animBg="1" rev="0" advAuto="0" spid="674" grpId="12"/>
      <p:bldP build="whole" bldLvl="1" animBg="1" rev="0" advAuto="0" spid="666" grpId="23"/>
      <p:bldP build="whole" bldLvl="1" animBg="1" rev="0" advAuto="0" spid="663" grpId="19"/>
      <p:bldP build="whole" bldLvl="1" animBg="1" rev="0" advAuto="0" spid="646" grpId="6"/>
      <p:bldP build="whole" bldLvl="1" animBg="1" rev="0" advAuto="0" spid="673" grpId="11"/>
      <p:bldP build="whole" bldLvl="1" animBg="1" rev="0" advAuto="0" spid="668" grpId="24"/>
      <p:bldP build="whole" bldLvl="1" animBg="1" rev="0" advAuto="0" spid="652" grpId="14"/>
      <p:bldP build="whole" bldLvl="1" animBg="1" rev="0" advAuto="0" spid="655" grpId="15"/>
      <p:bldP build="whole" bldLvl="1" animBg="1" rev="0" advAuto="0" spid="633" grpId="1"/>
      <p:bldP build="whole" bldLvl="1" animBg="1" rev="0" advAuto="0" spid="658" grpId="16"/>
      <p:bldP build="whole" bldLvl="1" animBg="1" rev="0" advAuto="0" spid="661" grpId="17"/>
      <p:bldP build="whole" bldLvl="1" animBg="1" rev="0" advAuto="0" spid="648" grpId="8"/>
      <p:bldP build="whole" bldLvl="1" animBg="1" rev="0" advAuto="0" spid="662" grpId="18"/>
      <p:bldP build="whole" bldLvl="1" animBg="1" rev="0" advAuto="0" spid="647" grpId="7"/>
      <p:bldP build="whole" bldLvl="1" animBg="1" rev="0" advAuto="0" spid="665" grpId="21"/>
      <p:bldP build="whole" bldLvl="1" animBg="1" rev="0" advAuto="0" spid="672" grpId="13"/>
      <p:bldP build="whole" bldLvl="1" animBg="1" rev="0" advAuto="0" spid="671" grpId="22"/>
      <p:bldP build="whole" bldLvl="1" animBg="1" rev="0" advAuto="0" spid="639" grpId="3"/>
      <p:bldP build="whole" bldLvl="1" animBg="1" rev="0" advAuto="0" spid="636" grpId="2"/>
      <p:bldP build="whole" bldLvl="1" animBg="1" rev="0" advAuto="0" spid="649" grpId="9"/>
      <p:bldP build="whole" bldLvl="1" animBg="1" rev="0" advAuto="0" spid="642" grpId="4"/>
      <p:bldP build="whole" bldLvl="1" animBg="1" rev="0" advAuto="0" spid="645" grpId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-Unpooling</a:t>
            </a:r>
          </a:p>
        </p:txBody>
      </p:sp>
      <p:sp>
        <p:nvSpPr>
          <p:cNvPr id="679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80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447595"/>
            <a:ext cx="9001125" cy="333375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箭號: 向右 4"/>
          <p:cNvSpPr/>
          <p:nvPr/>
        </p:nvSpPr>
        <p:spPr>
          <a:xfrm rot="13860550">
            <a:off x="5366615" y="3671332"/>
            <a:ext cx="515881" cy="5286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2" name="箭號: 向右 6"/>
          <p:cNvSpPr/>
          <p:nvPr/>
        </p:nvSpPr>
        <p:spPr>
          <a:xfrm rot="7670056">
            <a:off x="3160554" y="3847050"/>
            <a:ext cx="515881" cy="5286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83" name="圖片 5" descr="圖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289" y="330897"/>
            <a:ext cx="3519446" cy="167249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文字方塊 7"/>
          <p:cNvSpPr txBox="1"/>
          <p:nvPr/>
        </p:nvSpPr>
        <p:spPr>
          <a:xfrm>
            <a:off x="5146471" y="1968475"/>
            <a:ext cx="16916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14 x 14</a:t>
            </a:r>
          </a:p>
        </p:txBody>
      </p:sp>
      <p:sp>
        <p:nvSpPr>
          <p:cNvPr id="685" name="文字方塊 9"/>
          <p:cNvSpPr txBox="1"/>
          <p:nvPr/>
        </p:nvSpPr>
        <p:spPr>
          <a:xfrm>
            <a:off x="7035094" y="1985930"/>
            <a:ext cx="16916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28 x 28</a:t>
            </a:r>
          </a:p>
        </p:txBody>
      </p:sp>
      <p:sp>
        <p:nvSpPr>
          <p:cNvPr id="686" name="矩形 8"/>
          <p:cNvSpPr txBox="1"/>
          <p:nvPr/>
        </p:nvSpPr>
        <p:spPr>
          <a:xfrm>
            <a:off x="3785465" y="5850233"/>
            <a:ext cx="5722390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Source of image : </a:t>
            </a:r>
            <a:r>
              <a:t>https://leonardoaraujosantos.gitbooks.io/artificial-inteligence/content/image_segmentation.html</a:t>
            </a:r>
          </a:p>
        </p:txBody>
      </p:sp>
      <p:grpSp>
        <p:nvGrpSpPr>
          <p:cNvPr id="690" name="群組 12"/>
          <p:cNvGrpSpPr/>
          <p:nvPr/>
        </p:nvGrpSpPr>
        <p:grpSpPr>
          <a:xfrm>
            <a:off x="142874" y="1968474"/>
            <a:ext cx="4906328" cy="3812873"/>
            <a:chOff x="0" y="0"/>
            <a:chExt cx="4906327" cy="3812871"/>
          </a:xfrm>
        </p:grpSpPr>
        <p:sp>
          <p:nvSpPr>
            <p:cNvPr id="687" name="矩形 11"/>
            <p:cNvSpPr/>
            <p:nvPr/>
          </p:nvSpPr>
          <p:spPr>
            <a:xfrm>
              <a:off x="-1" y="-1"/>
              <a:ext cx="3270886" cy="381287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8" name="矩形 13"/>
            <p:cNvSpPr/>
            <p:nvPr/>
          </p:nvSpPr>
          <p:spPr>
            <a:xfrm>
              <a:off x="1635441" y="2657796"/>
              <a:ext cx="3270886" cy="9203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9" name="矩形 14"/>
            <p:cNvSpPr/>
            <p:nvPr/>
          </p:nvSpPr>
          <p:spPr>
            <a:xfrm>
              <a:off x="274389" y="1772881"/>
              <a:ext cx="3270886" cy="9203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91" name="文字方塊 10"/>
          <p:cNvSpPr txBox="1"/>
          <p:nvPr/>
        </p:nvSpPr>
        <p:spPr>
          <a:xfrm>
            <a:off x="708960" y="5615528"/>
            <a:ext cx="2704800" cy="80264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Alternative: simply repeat the 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3" grpId="2"/>
      <p:bldP build="whole" bldLvl="1" animBg="1" rev="0" advAuto="0" spid="685" grpId="4"/>
      <p:bldP build="whole" bldLvl="1" animBg="1" rev="0" advAuto="0" spid="691" grpId="5"/>
      <p:bldP build="whole" bldLvl="1" animBg="1" rev="0" advAuto="0" spid="684" grpId="3"/>
      <p:bldP build="whole" bldLvl="1" animBg="1" rev="0" advAuto="0" spid="69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CNN </a:t>
            </a:r>
            <a:br/>
            <a:r>
              <a:t>- Deconvolution</a:t>
            </a:r>
          </a:p>
        </p:txBody>
      </p:sp>
      <p:sp>
        <p:nvSpPr>
          <p:cNvPr id="694" name="橢圓 3"/>
          <p:cNvSpPr/>
          <p:nvPr/>
        </p:nvSpPr>
        <p:spPr>
          <a:xfrm rot="5400000">
            <a:off x="844481" y="2961477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5" name="橢圓 4"/>
          <p:cNvSpPr/>
          <p:nvPr/>
        </p:nvSpPr>
        <p:spPr>
          <a:xfrm rot="5400000">
            <a:off x="844481" y="3871260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6" name="直線單箭頭接點 5"/>
          <p:cNvSpPr/>
          <p:nvPr/>
        </p:nvSpPr>
        <p:spPr>
          <a:xfrm>
            <a:off x="1201042" y="2185615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97" name="直線單箭頭接點 6"/>
          <p:cNvSpPr/>
          <p:nvPr/>
        </p:nvSpPr>
        <p:spPr>
          <a:xfrm flipV="1">
            <a:off x="1144291" y="3084894"/>
            <a:ext cx="914047" cy="822666"/>
          </a:xfrm>
          <a:prstGeom prst="line">
            <a:avLst/>
          </a:prstGeom>
          <a:ln w="38100">
            <a:solidFill>
              <a:schemeClr val="accent6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直線單箭頭接點 7"/>
          <p:cNvSpPr/>
          <p:nvPr/>
        </p:nvSpPr>
        <p:spPr>
          <a:xfrm>
            <a:off x="1226264" y="3080721"/>
            <a:ext cx="832075" cy="4174"/>
          </a:xfrm>
          <a:prstGeom prst="line">
            <a:avLst/>
          </a:prstGeom>
          <a:ln w="38100">
            <a:solidFill>
              <a:schemeClr val="accent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99" name="直線單箭頭接點 8"/>
          <p:cNvSpPr/>
          <p:nvPr/>
        </p:nvSpPr>
        <p:spPr>
          <a:xfrm>
            <a:off x="1201042" y="3079139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0" name="直線單箭頭接點 9"/>
          <p:cNvSpPr/>
          <p:nvPr/>
        </p:nvSpPr>
        <p:spPr>
          <a:xfrm flipV="1">
            <a:off x="1144291" y="3978418"/>
            <a:ext cx="914047" cy="822666"/>
          </a:xfrm>
          <a:prstGeom prst="line">
            <a:avLst/>
          </a:prstGeom>
          <a:ln w="38100">
            <a:solidFill>
              <a:schemeClr val="accent6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1" name="直線單箭頭接點 10"/>
          <p:cNvSpPr/>
          <p:nvPr/>
        </p:nvSpPr>
        <p:spPr>
          <a:xfrm>
            <a:off x="1226264" y="3974245"/>
            <a:ext cx="832075" cy="4174"/>
          </a:xfrm>
          <a:prstGeom prst="line">
            <a:avLst/>
          </a:prstGeom>
          <a:ln w="38100">
            <a:solidFill>
              <a:schemeClr val="accent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2" name="直線單箭頭接點 11"/>
          <p:cNvSpPr/>
          <p:nvPr/>
        </p:nvSpPr>
        <p:spPr>
          <a:xfrm>
            <a:off x="1275666" y="4096155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3" name="直線單箭頭接點 12"/>
          <p:cNvSpPr/>
          <p:nvPr/>
        </p:nvSpPr>
        <p:spPr>
          <a:xfrm flipV="1">
            <a:off x="1218916" y="4995434"/>
            <a:ext cx="914046" cy="822666"/>
          </a:xfrm>
          <a:prstGeom prst="line">
            <a:avLst/>
          </a:prstGeom>
          <a:ln w="38100">
            <a:solidFill>
              <a:schemeClr val="accent6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4" name="直線單箭頭接點 13"/>
          <p:cNvSpPr/>
          <p:nvPr/>
        </p:nvSpPr>
        <p:spPr>
          <a:xfrm>
            <a:off x="1300887" y="4991261"/>
            <a:ext cx="832075" cy="4174"/>
          </a:xfrm>
          <a:prstGeom prst="line">
            <a:avLst/>
          </a:prstGeom>
          <a:ln w="38100">
            <a:solidFill>
              <a:schemeClr val="accent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5" name="橢圓 14"/>
          <p:cNvSpPr/>
          <p:nvPr/>
        </p:nvSpPr>
        <p:spPr>
          <a:xfrm rot="5400000">
            <a:off x="2030844" y="4788468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6" name="橢圓 15"/>
          <p:cNvSpPr/>
          <p:nvPr/>
        </p:nvSpPr>
        <p:spPr>
          <a:xfrm rot="5400000">
            <a:off x="887119" y="4850946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7" name="橢圓 16"/>
          <p:cNvSpPr/>
          <p:nvPr/>
        </p:nvSpPr>
        <p:spPr>
          <a:xfrm rot="5400000">
            <a:off x="1990274" y="3826769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8" name="橢圓 17"/>
          <p:cNvSpPr/>
          <p:nvPr/>
        </p:nvSpPr>
        <p:spPr>
          <a:xfrm rot="5400000">
            <a:off x="2038966" y="2868010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9" name="橢圓 18"/>
          <p:cNvSpPr/>
          <p:nvPr/>
        </p:nvSpPr>
        <p:spPr>
          <a:xfrm rot="5400000">
            <a:off x="873018" y="5653333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0" name="橢圓 19"/>
          <p:cNvSpPr/>
          <p:nvPr/>
        </p:nvSpPr>
        <p:spPr>
          <a:xfrm rot="5400000">
            <a:off x="829248" y="1989252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1" name="橢圓 33"/>
          <p:cNvSpPr/>
          <p:nvPr/>
        </p:nvSpPr>
        <p:spPr>
          <a:xfrm rot="5400000">
            <a:off x="3156792" y="4646235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2" name="橢圓 35"/>
          <p:cNvSpPr/>
          <p:nvPr/>
        </p:nvSpPr>
        <p:spPr>
          <a:xfrm rot="5400000">
            <a:off x="3175168" y="370300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3" name="橢圓 36"/>
          <p:cNvSpPr/>
          <p:nvPr/>
        </p:nvSpPr>
        <p:spPr>
          <a:xfrm rot="5400000">
            <a:off x="3175168" y="2820235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717" name="群組 42"/>
          <p:cNvGrpSpPr/>
          <p:nvPr/>
        </p:nvGrpSpPr>
        <p:grpSpPr>
          <a:xfrm>
            <a:off x="3659126" y="2099639"/>
            <a:ext cx="914047" cy="1728814"/>
            <a:chOff x="0" y="0"/>
            <a:chExt cx="914046" cy="1728812"/>
          </a:xfrm>
        </p:grpSpPr>
        <p:sp>
          <p:nvSpPr>
            <p:cNvPr id="714" name="直線單箭頭接點 39"/>
            <p:cNvSpPr/>
            <p:nvPr/>
          </p:nvSpPr>
          <p:spPr>
            <a:xfrm flipH="1">
              <a:off x="-1" y="0"/>
              <a:ext cx="857298" cy="902866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直線單箭頭接點 40"/>
            <p:cNvSpPr/>
            <p:nvPr/>
          </p:nvSpPr>
          <p:spPr>
            <a:xfrm flipH="1" flipV="1">
              <a:off x="0" y="902865"/>
              <a:ext cx="914047" cy="825948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直線單箭頭接點 41"/>
            <p:cNvSpPr/>
            <p:nvPr/>
          </p:nvSpPr>
          <p:spPr>
            <a:xfrm flipH="1">
              <a:off x="0" y="898676"/>
              <a:ext cx="832075" cy="4189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1" name="群組 43"/>
          <p:cNvGrpSpPr/>
          <p:nvPr/>
        </p:nvGrpSpPr>
        <p:grpSpPr>
          <a:xfrm>
            <a:off x="3676656" y="3033052"/>
            <a:ext cx="914047" cy="1728814"/>
            <a:chOff x="0" y="0"/>
            <a:chExt cx="914046" cy="1728812"/>
          </a:xfrm>
        </p:grpSpPr>
        <p:sp>
          <p:nvSpPr>
            <p:cNvPr id="718" name="直線單箭頭接點 44"/>
            <p:cNvSpPr/>
            <p:nvPr/>
          </p:nvSpPr>
          <p:spPr>
            <a:xfrm flipH="1">
              <a:off x="-1" y="0"/>
              <a:ext cx="857298" cy="902866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9" name="直線單箭頭接點 45"/>
            <p:cNvSpPr/>
            <p:nvPr/>
          </p:nvSpPr>
          <p:spPr>
            <a:xfrm flipH="1" flipV="1">
              <a:off x="0" y="902865"/>
              <a:ext cx="914047" cy="825948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0" name="直線單箭頭接點 46"/>
            <p:cNvSpPr/>
            <p:nvPr/>
          </p:nvSpPr>
          <p:spPr>
            <a:xfrm flipH="1">
              <a:off x="0" y="898676"/>
              <a:ext cx="832075" cy="4189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5" name="群組 47"/>
          <p:cNvGrpSpPr/>
          <p:nvPr/>
        </p:nvGrpSpPr>
        <p:grpSpPr>
          <a:xfrm>
            <a:off x="3659126" y="4004770"/>
            <a:ext cx="914047" cy="1728813"/>
            <a:chOff x="0" y="0"/>
            <a:chExt cx="914046" cy="1728812"/>
          </a:xfrm>
        </p:grpSpPr>
        <p:sp>
          <p:nvSpPr>
            <p:cNvPr id="722" name="直線單箭頭接點 48"/>
            <p:cNvSpPr/>
            <p:nvPr/>
          </p:nvSpPr>
          <p:spPr>
            <a:xfrm flipH="1">
              <a:off x="-1" y="0"/>
              <a:ext cx="857298" cy="902866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3" name="直線單箭頭接點 49"/>
            <p:cNvSpPr/>
            <p:nvPr/>
          </p:nvSpPr>
          <p:spPr>
            <a:xfrm flipH="1" flipV="1">
              <a:off x="0" y="902865"/>
              <a:ext cx="914047" cy="825948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4" name="直線單箭頭接點 50"/>
            <p:cNvSpPr/>
            <p:nvPr/>
          </p:nvSpPr>
          <p:spPr>
            <a:xfrm flipH="1">
              <a:off x="0" y="898676"/>
              <a:ext cx="832075" cy="4189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26" name="橢圓 51"/>
          <p:cNvSpPr/>
          <p:nvPr/>
        </p:nvSpPr>
        <p:spPr>
          <a:xfrm rot="5400000">
            <a:off x="4601002" y="283085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7" name="橢圓 52"/>
          <p:cNvSpPr/>
          <p:nvPr/>
        </p:nvSpPr>
        <p:spPr>
          <a:xfrm rot="5400000">
            <a:off x="4601002" y="378343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8" name="橢圓 53"/>
          <p:cNvSpPr/>
          <p:nvPr/>
        </p:nvSpPr>
        <p:spPr>
          <a:xfrm rot="5400000">
            <a:off x="4585770" y="1858629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9" name="橢圓 54"/>
          <p:cNvSpPr/>
          <p:nvPr/>
        </p:nvSpPr>
        <p:spPr>
          <a:xfrm rot="5400000">
            <a:off x="5020314" y="378343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0" name="橢圓 55"/>
          <p:cNvSpPr/>
          <p:nvPr/>
        </p:nvSpPr>
        <p:spPr>
          <a:xfrm rot="5400000">
            <a:off x="5020314" y="4723095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1" name="橢圓 56"/>
          <p:cNvSpPr/>
          <p:nvPr/>
        </p:nvSpPr>
        <p:spPr>
          <a:xfrm rot="5400000">
            <a:off x="5005082" y="282783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2" name="橢圓 57"/>
          <p:cNvSpPr/>
          <p:nvPr/>
        </p:nvSpPr>
        <p:spPr>
          <a:xfrm rot="5400000">
            <a:off x="5439626" y="4709843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3" name="橢圓 58"/>
          <p:cNvSpPr/>
          <p:nvPr/>
        </p:nvSpPr>
        <p:spPr>
          <a:xfrm rot="5400000">
            <a:off x="5439626" y="5589980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4" name="橢圓 59"/>
          <p:cNvSpPr/>
          <p:nvPr/>
        </p:nvSpPr>
        <p:spPr>
          <a:xfrm rot="5400000">
            <a:off x="5424394" y="3783434"/>
            <a:ext cx="361437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5" name="橢圓 60"/>
          <p:cNvSpPr/>
          <p:nvPr/>
        </p:nvSpPr>
        <p:spPr>
          <a:xfrm rot="5400000">
            <a:off x="6728659" y="4550366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6" name="橢圓 61"/>
          <p:cNvSpPr/>
          <p:nvPr/>
        </p:nvSpPr>
        <p:spPr>
          <a:xfrm rot="5400000">
            <a:off x="6747036" y="3607137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7" name="橢圓 62"/>
          <p:cNvSpPr/>
          <p:nvPr/>
        </p:nvSpPr>
        <p:spPr>
          <a:xfrm rot="5400000">
            <a:off x="6747036" y="2724367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8" name="直線單箭頭接點 64"/>
          <p:cNvSpPr/>
          <p:nvPr/>
        </p:nvSpPr>
        <p:spPr>
          <a:xfrm flipH="1">
            <a:off x="7130526" y="2004489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39" name="直線單箭頭接點 65"/>
          <p:cNvSpPr/>
          <p:nvPr/>
        </p:nvSpPr>
        <p:spPr>
          <a:xfrm flipH="1" flipV="1">
            <a:off x="7130528" y="2903768"/>
            <a:ext cx="914045" cy="822667"/>
          </a:xfrm>
          <a:prstGeom prst="line">
            <a:avLst/>
          </a:prstGeom>
          <a:ln w="38100">
            <a:solidFill>
              <a:schemeClr val="accent6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0" name="直線單箭頭接點 66"/>
          <p:cNvSpPr/>
          <p:nvPr/>
        </p:nvSpPr>
        <p:spPr>
          <a:xfrm flipH="1">
            <a:off x="7130527" y="2899595"/>
            <a:ext cx="832075" cy="4173"/>
          </a:xfrm>
          <a:prstGeom prst="line">
            <a:avLst/>
          </a:prstGeom>
          <a:ln w="38100">
            <a:solidFill>
              <a:schemeClr val="accent5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1" name="直線單箭頭接點 68"/>
          <p:cNvSpPr/>
          <p:nvPr/>
        </p:nvSpPr>
        <p:spPr>
          <a:xfrm flipH="1">
            <a:off x="7148056" y="2937902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2" name="直線單箭頭接點 69"/>
          <p:cNvSpPr/>
          <p:nvPr/>
        </p:nvSpPr>
        <p:spPr>
          <a:xfrm flipH="1" flipV="1">
            <a:off x="7148057" y="3837181"/>
            <a:ext cx="914046" cy="822666"/>
          </a:xfrm>
          <a:prstGeom prst="line">
            <a:avLst/>
          </a:prstGeom>
          <a:ln w="38100">
            <a:solidFill>
              <a:schemeClr val="accent6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3" name="直線單箭頭接點 70"/>
          <p:cNvSpPr/>
          <p:nvPr/>
        </p:nvSpPr>
        <p:spPr>
          <a:xfrm flipH="1">
            <a:off x="7148057" y="3833008"/>
            <a:ext cx="832075" cy="4173"/>
          </a:xfrm>
          <a:prstGeom prst="line">
            <a:avLst/>
          </a:prstGeom>
          <a:ln w="38100">
            <a:solidFill>
              <a:schemeClr val="accent5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4" name="直線單箭頭接點 72"/>
          <p:cNvSpPr/>
          <p:nvPr/>
        </p:nvSpPr>
        <p:spPr>
          <a:xfrm flipH="1">
            <a:off x="7130526" y="3909620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5" name="直線單箭頭接點 73"/>
          <p:cNvSpPr/>
          <p:nvPr/>
        </p:nvSpPr>
        <p:spPr>
          <a:xfrm flipH="1" flipV="1">
            <a:off x="7130528" y="4808899"/>
            <a:ext cx="914045" cy="822666"/>
          </a:xfrm>
          <a:prstGeom prst="line">
            <a:avLst/>
          </a:prstGeom>
          <a:ln w="38100">
            <a:solidFill>
              <a:schemeClr val="accent6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6" name="直線單箭頭接點 74"/>
          <p:cNvSpPr/>
          <p:nvPr/>
        </p:nvSpPr>
        <p:spPr>
          <a:xfrm flipH="1">
            <a:off x="7130527" y="4804727"/>
            <a:ext cx="832075" cy="4173"/>
          </a:xfrm>
          <a:prstGeom prst="line">
            <a:avLst/>
          </a:prstGeom>
          <a:ln w="38100">
            <a:solidFill>
              <a:schemeClr val="accent5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橢圓 75"/>
          <p:cNvSpPr/>
          <p:nvPr/>
        </p:nvSpPr>
        <p:spPr>
          <a:xfrm rot="5400000">
            <a:off x="8057887" y="2734986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橢圓 76"/>
          <p:cNvSpPr/>
          <p:nvPr/>
        </p:nvSpPr>
        <p:spPr>
          <a:xfrm rot="5400000">
            <a:off x="8057887" y="3644770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9" name="橢圓 77"/>
          <p:cNvSpPr/>
          <p:nvPr/>
        </p:nvSpPr>
        <p:spPr>
          <a:xfrm rot="5400000">
            <a:off x="8057887" y="1762761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0" name="橢圓 78"/>
          <p:cNvSpPr/>
          <p:nvPr/>
        </p:nvSpPr>
        <p:spPr>
          <a:xfrm rot="5400000">
            <a:off x="8057887" y="5458100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1" name="橢圓 79"/>
          <p:cNvSpPr/>
          <p:nvPr/>
        </p:nvSpPr>
        <p:spPr>
          <a:xfrm rot="5400000">
            <a:off x="8057887" y="4496417"/>
            <a:ext cx="360001" cy="360001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2" name="橢圓 84"/>
          <p:cNvSpPr/>
          <p:nvPr/>
        </p:nvSpPr>
        <p:spPr>
          <a:xfrm rot="5400000">
            <a:off x="6728659" y="1892751"/>
            <a:ext cx="360001" cy="360001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3" name="橢圓 85"/>
          <p:cNvSpPr/>
          <p:nvPr/>
        </p:nvSpPr>
        <p:spPr>
          <a:xfrm rot="5400000">
            <a:off x="6728659" y="1089274"/>
            <a:ext cx="360001" cy="360001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4" name="橢圓 86"/>
          <p:cNvSpPr/>
          <p:nvPr/>
        </p:nvSpPr>
        <p:spPr>
          <a:xfrm rot="5400000">
            <a:off x="6728659" y="6236446"/>
            <a:ext cx="360001" cy="360001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5" name="橢圓 87"/>
          <p:cNvSpPr/>
          <p:nvPr/>
        </p:nvSpPr>
        <p:spPr>
          <a:xfrm rot="5400000">
            <a:off x="6728659" y="5432969"/>
            <a:ext cx="360001" cy="360001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787878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6" name="直線單箭頭接點 88"/>
          <p:cNvSpPr/>
          <p:nvPr/>
        </p:nvSpPr>
        <p:spPr>
          <a:xfrm flipH="1" flipV="1">
            <a:off x="7067296" y="1974527"/>
            <a:ext cx="914046" cy="822666"/>
          </a:xfrm>
          <a:prstGeom prst="line">
            <a:avLst/>
          </a:prstGeom>
          <a:ln w="38100">
            <a:solidFill>
              <a:schemeClr val="accent6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57" name="直線單箭頭接點 89"/>
          <p:cNvSpPr/>
          <p:nvPr/>
        </p:nvSpPr>
        <p:spPr>
          <a:xfrm flipH="1" flipV="1">
            <a:off x="7078835" y="1123901"/>
            <a:ext cx="914045" cy="822667"/>
          </a:xfrm>
          <a:prstGeom prst="line">
            <a:avLst/>
          </a:prstGeom>
          <a:ln w="38100">
            <a:solidFill>
              <a:schemeClr val="accent6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58" name="直線單箭頭接點 90"/>
          <p:cNvSpPr/>
          <p:nvPr/>
        </p:nvSpPr>
        <p:spPr>
          <a:xfrm flipH="1">
            <a:off x="7078834" y="1953287"/>
            <a:ext cx="832075" cy="4173"/>
          </a:xfrm>
          <a:prstGeom prst="line">
            <a:avLst/>
          </a:prstGeom>
          <a:ln w="38100">
            <a:solidFill>
              <a:schemeClr val="accent5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59" name="直線單箭頭接點 91"/>
          <p:cNvSpPr/>
          <p:nvPr/>
        </p:nvSpPr>
        <p:spPr>
          <a:xfrm flipH="1">
            <a:off x="7160241" y="4766419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60" name="直線單箭頭接點 92"/>
          <p:cNvSpPr/>
          <p:nvPr/>
        </p:nvSpPr>
        <p:spPr>
          <a:xfrm flipH="1">
            <a:off x="7160241" y="5558788"/>
            <a:ext cx="857297" cy="899280"/>
          </a:xfrm>
          <a:prstGeom prst="line">
            <a:avLst/>
          </a:prstGeom>
          <a:ln w="38100">
            <a:solidFill>
              <a:schemeClr val="accent2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61" name="直線單箭頭接點 93"/>
          <p:cNvSpPr/>
          <p:nvPr/>
        </p:nvSpPr>
        <p:spPr>
          <a:xfrm flipH="1">
            <a:off x="7095157" y="5642881"/>
            <a:ext cx="832075" cy="4173"/>
          </a:xfrm>
          <a:prstGeom prst="line">
            <a:avLst/>
          </a:prstGeom>
          <a:ln w="38100">
            <a:solidFill>
              <a:schemeClr val="accent5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62" name="矩形 94"/>
          <p:cNvSpPr/>
          <p:nvPr/>
        </p:nvSpPr>
        <p:spPr>
          <a:xfrm>
            <a:off x="3023735" y="1690689"/>
            <a:ext cx="2961430" cy="4545758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3" name="矩形 96"/>
          <p:cNvSpPr/>
          <p:nvPr/>
        </p:nvSpPr>
        <p:spPr>
          <a:xfrm>
            <a:off x="6563859" y="978897"/>
            <a:ext cx="2103645" cy="575441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4" name="文字方塊 97"/>
          <p:cNvSpPr txBox="1"/>
          <p:nvPr/>
        </p:nvSpPr>
        <p:spPr>
          <a:xfrm>
            <a:off x="6044476" y="3782717"/>
            <a:ext cx="43454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/>
            </a:lvl1pPr>
          </a:lstStyle>
          <a:p>
            <a:pPr/>
            <a:r>
              <a:t>=</a:t>
            </a:r>
          </a:p>
        </p:txBody>
      </p:sp>
      <p:sp>
        <p:nvSpPr>
          <p:cNvPr id="765" name="文字方塊 98"/>
          <p:cNvSpPr txBox="1"/>
          <p:nvPr/>
        </p:nvSpPr>
        <p:spPr>
          <a:xfrm>
            <a:off x="3740946" y="232666"/>
            <a:ext cx="5041603" cy="80899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Actually, deconvolution is convolution.</a:t>
            </a:r>
          </a:p>
        </p:txBody>
      </p:sp>
      <p:sp>
        <p:nvSpPr>
          <p:cNvPr id="766" name="文字方塊 99"/>
          <p:cNvSpPr txBox="1"/>
          <p:nvPr/>
        </p:nvSpPr>
        <p:spPr>
          <a:xfrm>
            <a:off x="4798497" y="2536650"/>
            <a:ext cx="3835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+</a:t>
            </a:r>
          </a:p>
        </p:txBody>
      </p:sp>
      <p:sp>
        <p:nvSpPr>
          <p:cNvPr id="767" name="文字方塊 100"/>
          <p:cNvSpPr txBox="1"/>
          <p:nvPr/>
        </p:nvSpPr>
        <p:spPr>
          <a:xfrm>
            <a:off x="4820146" y="3464340"/>
            <a:ext cx="3835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+</a:t>
            </a:r>
          </a:p>
        </p:txBody>
      </p:sp>
      <p:sp>
        <p:nvSpPr>
          <p:cNvPr id="768" name="文字方塊 101"/>
          <p:cNvSpPr txBox="1"/>
          <p:nvPr/>
        </p:nvSpPr>
        <p:spPr>
          <a:xfrm>
            <a:off x="5205241" y="3487858"/>
            <a:ext cx="3835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+</a:t>
            </a:r>
          </a:p>
        </p:txBody>
      </p:sp>
      <p:sp>
        <p:nvSpPr>
          <p:cNvPr id="769" name="文字方塊 102"/>
          <p:cNvSpPr txBox="1"/>
          <p:nvPr/>
        </p:nvSpPr>
        <p:spPr>
          <a:xfrm>
            <a:off x="5212751" y="4423376"/>
            <a:ext cx="3835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ntr" nodeType="after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Subtype="0" presetID="1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afterEffect" presetSubtype="0" presetID="1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ntr" nodeType="afterEffect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entr" nodeType="click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Class="entr" nodeType="afterEffec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ntr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ntr" nodeType="click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Class="entr" nodeType="after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Class="entr" nodeType="afterEffect" presetSubtype="0" presetID="1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Class="entr" nodeType="afterEffect" presetSubtype="0" presetID="1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Class="entr" nodeType="clickEffect" presetSubtype="0" presetID="1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Class="entr" nodeType="afterEffect" presetSubtype="0" presetID="1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Class="entr" nodeType="afterEffect" presetSubtype="0" presetID="1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Class="entr" nodeType="afterEffect" presetSubtype="0" presetID="1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Class="entr" nodeType="clickEffect" presetSubtype="0" presetID="1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Class="entr" nodeType="afterEffect" presetSubtype="0" presetID="1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Class="entr" nodeType="afterEffect" presetSubtype="0" presetID="1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Class="entr" nodeType="afterEffect" presetSubtype="0" presetID="1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Class="entr" nodeType="clickEffect" presetSubtype="0" presetID="1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entr" nodeType="afterEffect" presetSubtype="0" presetID="1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Class="entr" nodeType="afterEffect" presetSubtype="0" presetID="1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Class="entr" nodeType="after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Class="entr" nodeType="clickEffect" presetSubtype="0" presetID="1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Class="entr" nodeType="afterEffect" presetSubtype="0" presetID="1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Class="entr" nodeType="afterEffect" presetSubtype="0" presetID="1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Class="entr" nodeType="afterEffect" presetSubtype="0" presetID="1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1" grpId="12"/>
      <p:bldP build="whole" bldLvl="1" animBg="1" rev="0" advAuto="0" spid="709" grpId="5"/>
      <p:bldP build="whole" bldLvl="1" animBg="1" rev="0" advAuto="0" spid="769" grpId="34"/>
      <p:bldP build="whole" bldLvl="1" animBg="1" rev="0" advAuto="0" spid="699" grpId="11"/>
      <p:bldP build="whole" bldLvl="1" animBg="1" rev="0" advAuto="0" spid="695" grpId="3"/>
      <p:bldP build="whole" bldLvl="1" animBg="1" rev="0" advAuto="0" spid="700" grpId="13"/>
      <p:bldP build="whole" bldLvl="1" animBg="1" rev="0" advAuto="0" spid="732" grpId="36"/>
      <p:bldP build="whole" bldLvl="1" animBg="1" rev="0" advAuto="0" spid="740" grpId="53"/>
      <p:bldP build="whole" bldLvl="1" animBg="1" rev="0" advAuto="0" spid="729" grpId="29"/>
      <p:bldP build="whole" bldLvl="1" animBg="1" rev="0" advAuto="0" spid="738" grpId="50"/>
      <p:bldP build="whole" bldLvl="1" animBg="1" rev="0" advAuto="0" spid="768" grpId="35"/>
      <p:bldP build="whole" bldLvl="1" animBg="1" rev="0" advAuto="0" spid="765" grpId="1"/>
      <p:bldP build="whole" bldLvl="1" animBg="1" rev="0" advAuto="0" spid="755" grpId="46"/>
      <p:bldP build="whole" bldLvl="1" animBg="1" rev="0" advAuto="0" spid="727" grpId="25"/>
      <p:bldP build="whole" bldLvl="1" animBg="1" rev="0" advAuto="0" spid="764" grpId="38"/>
      <p:bldP build="whole" bldLvl="1" animBg="1" rev="0" advAuto="0" spid="733" grpId="37"/>
      <p:bldP build="whole" bldLvl="1" animBg="1" rev="0" advAuto="0" spid="744" grpId="58"/>
      <p:bldP build="whole" bldLvl="1" animBg="1" rev="0" advAuto="0" spid="742" grpId="60"/>
      <p:bldP build="whole" bldLvl="1" animBg="1" rev="0" advAuto="0" spid="731" grpId="28"/>
      <p:bldP build="whole" bldLvl="1" animBg="1" rev="0" advAuto="0" spid="717" grpId="22"/>
      <p:bldP build="whole" bldLvl="1" animBg="1" rev="0" advAuto="0" spid="743" grpId="57"/>
      <p:bldP build="whole" bldLvl="1" animBg="1" rev="0" advAuto="0" spid="728" grpId="23"/>
      <p:bldP build="whole" bldLvl="1" animBg="1" rev="0" advAuto="0" spid="698" grpId="8"/>
      <p:bldP build="whole" bldLvl="1" animBg="1" rev="0" advAuto="0" spid="707" grpId="14"/>
      <p:bldP build="whole" bldLvl="1" animBg="1" rev="0" advAuto="0" spid="739" grpId="56"/>
      <p:bldP build="whole" bldLvl="1" animBg="1" rev="0" advAuto="0" spid="703" grpId="17"/>
      <p:bldP build="whole" bldLvl="1" animBg="1" rev="0" advAuto="0" spid="767" grpId="30"/>
      <p:bldP build="whole" bldLvl="1" animBg="1" rev="0" advAuto="0" spid="704" grpId="16"/>
      <p:bldP build="whole" bldLvl="1" animBg="1" rev="0" advAuto="0" spid="706" grpId="4"/>
      <p:bldP build="whole" bldLvl="1" animBg="1" rev="0" advAuto="0" spid="741" grpId="54"/>
      <p:bldP build="whole" bldLvl="1" animBg="1" rev="0" advAuto="0" spid="702" grpId="15"/>
      <p:bldP build="whole" bldLvl="1" animBg="1" rev="0" advAuto="0" spid="766" grpId="27"/>
      <p:bldP build="whole" bldLvl="1" animBg="1" rev="0" advAuto="0" spid="756" grpId="52"/>
      <p:bldP build="whole" bldLvl="1" animBg="1" rev="0" advAuto="0" spid="736" grpId="42"/>
      <p:bldP build="whole" bldLvl="1" animBg="1" rev="0" advAuto="0" spid="713" grpId="21"/>
      <p:bldP build="whole" bldLvl="1" animBg="1" rev="0" advAuto="0" spid="696" grpId="7"/>
      <p:bldP build="whole" bldLvl="1" animBg="1" rev="0" advAuto="0" spid="721" grpId="26"/>
      <p:bldP build="whole" bldLvl="1" animBg="1" rev="0" advAuto="0" spid="737" grpId="43"/>
      <p:bldP build="whole" bldLvl="1" animBg="1" rev="0" advAuto="0" spid="712" grpId="20"/>
      <p:bldP build="whole" bldLvl="1" animBg="1" rev="0" advAuto="0" spid="749" grpId="51"/>
      <p:bldP build="whole" bldLvl="1" animBg="1" rev="0" advAuto="0" spid="697" grpId="9"/>
      <p:bldP build="whole" bldLvl="1" animBg="1" rev="0" advAuto="0" spid="746" grpId="61"/>
      <p:bldP build="whole" bldLvl="1" animBg="1" rev="0" advAuto="0" spid="750" grpId="67"/>
      <p:bldP build="whole" bldLvl="1" animBg="1" rev="0" advAuto="0" spid="734" grpId="33"/>
      <p:bldP build="whole" bldLvl="1" animBg="1" rev="0" advAuto="0" spid="763" grpId="39"/>
      <p:bldP build="whole" bldLvl="1" animBg="1" rev="0" advAuto="0" spid="762" grpId="40"/>
      <p:bldP build="whole" bldLvl="1" animBg="1" rev="0" advAuto="0" spid="726" grpId="24"/>
      <p:bldP build="whole" bldLvl="1" animBg="1" rev="0" advAuto="0" spid="725" grpId="31"/>
      <p:bldP build="whole" bldLvl="1" animBg="1" rev="0" advAuto="0" spid="708" grpId="10"/>
      <p:bldP build="whole" bldLvl="1" animBg="1" rev="0" advAuto="0" spid="710" grpId="6"/>
      <p:bldP build="whole" bldLvl="1" animBg="1" rev="0" advAuto="0" spid="748" grpId="59"/>
      <p:bldP build="whole" bldLvl="1" animBg="1" rev="0" advAuto="0" spid="761" grpId="65"/>
      <p:bldP build="whole" bldLvl="1" animBg="1" rev="0" advAuto="0" spid="760" grpId="66"/>
      <p:bldP build="whole" bldLvl="1" animBg="1" rev="0" advAuto="0" spid="759" grpId="62"/>
      <p:bldP build="whole" bldLvl="1" animBg="1" rev="0" advAuto="0" spid="694" grpId="2"/>
      <p:bldP build="whole" bldLvl="1" animBg="1" rev="0" advAuto="0" spid="745" grpId="64"/>
      <p:bldP build="whole" bldLvl="1" animBg="1" rev="0" advAuto="0" spid="754" grpId="47"/>
      <p:bldP build="whole" bldLvl="1" animBg="1" rev="0" advAuto="0" spid="752" grpId="44"/>
      <p:bldP build="whole" bldLvl="1" animBg="1" rev="0" advAuto="0" spid="711" grpId="19"/>
      <p:bldP build="whole" bldLvl="1" animBg="1" rev="0" advAuto="0" spid="751" grpId="63"/>
      <p:bldP build="whole" bldLvl="1" animBg="1" rev="0" advAuto="0" spid="730" grpId="32"/>
      <p:bldP build="whole" bldLvl="1" animBg="1" rev="0" advAuto="0" spid="705" grpId="18"/>
      <p:bldP build="whole" bldLvl="1" animBg="1" rev="0" advAuto="0" spid="735" grpId="41"/>
      <p:bldP build="whole" bldLvl="1" animBg="1" rev="0" advAuto="0" spid="753" grpId="45"/>
      <p:bldP build="whole" bldLvl="1" animBg="1" rev="0" advAuto="0" spid="758" grpId="49"/>
      <p:bldP build="whole" bldLvl="1" animBg="1" rev="0" advAuto="0" spid="757" grpId="48"/>
      <p:bldP build="whole" bldLvl="1" animBg="1" rev="0" advAuto="0" spid="747" grpId="5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Auto-encoder – Pre-training DNN</a:t>
            </a:r>
          </a:p>
        </p:txBody>
      </p:sp>
      <p:sp>
        <p:nvSpPr>
          <p:cNvPr id="772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Greedy Layer-wise Pre-training </a:t>
            </a:r>
            <a:r>
              <a:rPr i="1"/>
              <a:t>again</a:t>
            </a:r>
          </a:p>
        </p:txBody>
      </p:sp>
      <p:sp>
        <p:nvSpPr>
          <p:cNvPr id="773" name="文字方塊 3"/>
          <p:cNvSpPr txBox="1"/>
          <p:nvPr/>
        </p:nvSpPr>
        <p:spPr>
          <a:xfrm rot="16200000">
            <a:off x="385327" y="4309971"/>
            <a:ext cx="12869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Target</a:t>
            </a:r>
          </a:p>
        </p:txBody>
      </p:sp>
      <p:grpSp>
        <p:nvGrpSpPr>
          <p:cNvPr id="776" name="矩形 4"/>
          <p:cNvGrpSpPr/>
          <p:nvPr/>
        </p:nvGrpSpPr>
        <p:grpSpPr>
          <a:xfrm>
            <a:off x="2121955" y="6229255"/>
            <a:ext cx="1653117" cy="447041"/>
            <a:chOff x="0" y="0"/>
            <a:chExt cx="1653115" cy="447040"/>
          </a:xfrm>
        </p:grpSpPr>
        <p:sp>
          <p:nvSpPr>
            <p:cNvPr id="774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75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779" name="矩形 5"/>
          <p:cNvGrpSpPr/>
          <p:nvPr/>
        </p:nvGrpSpPr>
        <p:grpSpPr>
          <a:xfrm>
            <a:off x="1856314" y="5309694"/>
            <a:ext cx="2150535" cy="447041"/>
            <a:chOff x="0" y="0"/>
            <a:chExt cx="2150534" cy="447040"/>
          </a:xfrm>
        </p:grpSpPr>
        <p:sp>
          <p:nvSpPr>
            <p:cNvPr id="777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78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782" name="矩形 6"/>
          <p:cNvGrpSpPr/>
          <p:nvPr/>
        </p:nvGrpSpPr>
        <p:grpSpPr>
          <a:xfrm>
            <a:off x="1856314" y="4379112"/>
            <a:ext cx="2150535" cy="447041"/>
            <a:chOff x="0" y="0"/>
            <a:chExt cx="2150534" cy="447040"/>
          </a:xfrm>
        </p:grpSpPr>
        <p:sp>
          <p:nvSpPr>
            <p:cNvPr id="780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81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785" name="矩形 10"/>
          <p:cNvGrpSpPr/>
          <p:nvPr/>
        </p:nvGrpSpPr>
        <p:grpSpPr>
          <a:xfrm>
            <a:off x="2388608" y="2606426"/>
            <a:ext cx="1075268" cy="447041"/>
            <a:chOff x="0" y="0"/>
            <a:chExt cx="1075267" cy="447040"/>
          </a:xfrm>
        </p:grpSpPr>
        <p:sp>
          <p:nvSpPr>
            <p:cNvPr id="783" name="矩形"/>
            <p:cNvSpPr/>
            <p:nvPr/>
          </p:nvSpPr>
          <p:spPr>
            <a:xfrm>
              <a:off x="0" y="88520"/>
              <a:ext cx="1075268" cy="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84" name="10"/>
            <p:cNvSpPr txBox="1"/>
            <p:nvPr/>
          </p:nvSpPr>
          <p:spPr>
            <a:xfrm>
              <a:off x="0" y="0"/>
              <a:ext cx="107526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786" name="文字方塊 17"/>
          <p:cNvSpPr txBox="1"/>
          <p:nvPr/>
        </p:nvSpPr>
        <p:spPr>
          <a:xfrm>
            <a:off x="1019287" y="6200504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sp>
        <p:nvSpPr>
          <p:cNvPr id="787" name="文字方塊 18"/>
          <p:cNvSpPr txBox="1"/>
          <p:nvPr/>
        </p:nvSpPr>
        <p:spPr>
          <a:xfrm>
            <a:off x="1019287" y="2512826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</a:t>
            </a:r>
          </a:p>
        </p:txBody>
      </p:sp>
      <p:sp>
        <p:nvSpPr>
          <p:cNvPr id="788" name="向右箭號 19"/>
          <p:cNvSpPr/>
          <p:nvPr/>
        </p:nvSpPr>
        <p:spPr>
          <a:xfrm rot="16200000">
            <a:off x="2689177" y="5698025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向右箭號 20"/>
          <p:cNvSpPr/>
          <p:nvPr/>
        </p:nvSpPr>
        <p:spPr>
          <a:xfrm rot="16200000">
            <a:off x="2689177" y="48015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0" name="向右箭號 21"/>
          <p:cNvSpPr/>
          <p:nvPr/>
        </p:nvSpPr>
        <p:spPr>
          <a:xfrm rot="16200000">
            <a:off x="2689177" y="3820933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1" name="向右箭號 22"/>
          <p:cNvSpPr/>
          <p:nvPr/>
        </p:nvSpPr>
        <p:spPr>
          <a:xfrm rot="16200000">
            <a:off x="2689176" y="29412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2" name="文字方塊 28"/>
          <p:cNvSpPr txBox="1"/>
          <p:nvPr/>
        </p:nvSpPr>
        <p:spPr>
          <a:xfrm>
            <a:off x="4846225" y="6222476"/>
            <a:ext cx="109961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grpSp>
        <p:nvGrpSpPr>
          <p:cNvPr id="795" name="矩形 31"/>
          <p:cNvGrpSpPr/>
          <p:nvPr/>
        </p:nvGrpSpPr>
        <p:grpSpPr>
          <a:xfrm>
            <a:off x="5906853" y="6226141"/>
            <a:ext cx="1653116" cy="447041"/>
            <a:chOff x="0" y="0"/>
            <a:chExt cx="1653115" cy="447040"/>
          </a:xfrm>
        </p:grpSpPr>
        <p:sp>
          <p:nvSpPr>
            <p:cNvPr id="793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94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798" name="矩形 32"/>
          <p:cNvGrpSpPr/>
          <p:nvPr/>
        </p:nvGrpSpPr>
        <p:grpSpPr>
          <a:xfrm>
            <a:off x="5641209" y="5353138"/>
            <a:ext cx="2150535" cy="447041"/>
            <a:chOff x="0" y="0"/>
            <a:chExt cx="2150534" cy="447040"/>
          </a:xfrm>
        </p:grpSpPr>
        <p:sp>
          <p:nvSpPr>
            <p:cNvPr id="796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797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01" name="矩形 33"/>
          <p:cNvGrpSpPr/>
          <p:nvPr/>
        </p:nvGrpSpPr>
        <p:grpSpPr>
          <a:xfrm>
            <a:off x="5889919" y="4420160"/>
            <a:ext cx="1653117" cy="447041"/>
            <a:chOff x="0" y="0"/>
            <a:chExt cx="1653115" cy="447040"/>
          </a:xfrm>
        </p:grpSpPr>
        <p:sp>
          <p:nvSpPr>
            <p:cNvPr id="799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00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sp>
        <p:nvSpPr>
          <p:cNvPr id="802" name="向右箭號 34"/>
          <p:cNvSpPr/>
          <p:nvPr/>
        </p:nvSpPr>
        <p:spPr>
          <a:xfrm rot="16200000">
            <a:off x="6478601" y="5666554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3" name="向右箭號 35"/>
          <p:cNvSpPr/>
          <p:nvPr/>
        </p:nvSpPr>
        <p:spPr>
          <a:xfrm rot="16200000">
            <a:off x="6478601" y="4770080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4" name="文字方塊 37"/>
          <p:cNvSpPr txBox="1"/>
          <p:nvPr/>
        </p:nvSpPr>
        <p:spPr>
          <a:xfrm>
            <a:off x="6743359" y="580707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1</a:t>
            </a:r>
          </a:p>
        </p:txBody>
      </p:sp>
      <p:grpSp>
        <p:nvGrpSpPr>
          <p:cNvPr id="807" name="文字方塊 41"/>
          <p:cNvGrpSpPr/>
          <p:nvPr/>
        </p:nvGrpSpPr>
        <p:grpSpPr>
          <a:xfrm>
            <a:off x="7641849" y="6256899"/>
            <a:ext cx="241733" cy="369333"/>
            <a:chOff x="0" y="0"/>
            <a:chExt cx="241731" cy="369332"/>
          </a:xfrm>
        </p:grpSpPr>
        <p:sp>
          <p:nvSpPr>
            <p:cNvPr id="805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6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810" name="文字方塊 42"/>
          <p:cNvGrpSpPr/>
          <p:nvPr/>
        </p:nvGrpSpPr>
        <p:grpSpPr>
          <a:xfrm>
            <a:off x="7601236" y="4467633"/>
            <a:ext cx="241733" cy="369333"/>
            <a:chOff x="0" y="0"/>
            <a:chExt cx="241731" cy="369332"/>
          </a:xfrm>
        </p:grpSpPr>
        <p:sp>
          <p:nvSpPr>
            <p:cNvPr id="808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811" name="直線接點 43"/>
          <p:cNvSpPr/>
          <p:nvPr/>
        </p:nvSpPr>
        <p:spPr>
          <a:xfrm flipV="1">
            <a:off x="8410760" y="4643680"/>
            <a:ext cx="1" cy="183098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2" name="直線接點 44"/>
          <p:cNvSpPr/>
          <p:nvPr/>
        </p:nvSpPr>
        <p:spPr>
          <a:xfrm flipH="1">
            <a:off x="7883582" y="4653569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13" name="直線接點 45"/>
          <p:cNvSpPr/>
          <p:nvPr/>
        </p:nvSpPr>
        <p:spPr>
          <a:xfrm flipH="1">
            <a:off x="7883582" y="6475934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16" name="矩形 48"/>
          <p:cNvGrpSpPr/>
          <p:nvPr/>
        </p:nvGrpSpPr>
        <p:grpSpPr>
          <a:xfrm>
            <a:off x="2195659" y="3442695"/>
            <a:ext cx="1440000" cy="447041"/>
            <a:chOff x="0" y="0"/>
            <a:chExt cx="1439999" cy="447040"/>
          </a:xfrm>
        </p:grpSpPr>
        <p:sp>
          <p:nvSpPr>
            <p:cNvPr id="814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15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sp>
        <p:nvSpPr>
          <p:cNvPr id="817" name="文字方塊 49"/>
          <p:cNvSpPr txBox="1"/>
          <p:nvPr/>
        </p:nvSpPr>
        <p:spPr>
          <a:xfrm>
            <a:off x="6781544" y="4929151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1</a:t>
            </a:r>
            <a:r>
              <a:t>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2" grpId="18"/>
      <p:bldP build="whole" bldLvl="1" animBg="1" rev="0" advAuto="0" spid="813" grpId="11"/>
      <p:bldP build="whole" bldLvl="1" animBg="1" rev="0" advAuto="0" spid="798" grpId="3"/>
      <p:bldP build="whole" bldLvl="1" animBg="1" rev="0" advAuto="0" spid="817" grpId="13"/>
      <p:bldP build="whole" bldLvl="1" animBg="1" rev="0" advAuto="0" spid="801" grpId="4"/>
      <p:bldP build="whole" bldLvl="1" animBg="1" rev="0" advAuto="0" spid="810" grpId="8"/>
      <p:bldP build="whole" bldLvl="1" animBg="1" rev="0" advAuto="0" spid="813" grpId="19"/>
      <p:bldP build="whole" bldLvl="1" animBg="1" rev="0" advAuto="0" spid="817" grpId="20"/>
      <p:bldP build="whole" bldLvl="1" animBg="1" rev="0" advAuto="0" spid="807" grpId="7"/>
      <p:bldP build="whole" bldLvl="1" animBg="1" rev="0" advAuto="0" spid="801" grpId="14"/>
      <p:bldP build="whole" bldLvl="1" animBg="1" rev="0" advAuto="0" spid="810" grpId="16"/>
      <p:bldP build="whole" bldLvl="1" animBg="1" rev="0" advAuto="0" spid="803" grpId="6"/>
      <p:bldP build="whole" bldLvl="1" animBg="1" rev="0" advAuto="0" spid="804" grpId="12"/>
      <p:bldP build="whole" bldLvl="1" animBg="1" rev="0" advAuto="0" spid="802" grpId="5"/>
      <p:bldP build="whole" bldLvl="1" animBg="1" rev="0" advAuto="0" spid="792" grpId="1"/>
      <p:bldP build="whole" bldLvl="1" animBg="1" rev="0" advAuto="0" spid="811" grpId="9"/>
      <p:bldP build="whole" bldLvl="1" animBg="1" rev="0" advAuto="0" spid="803" grpId="15"/>
      <p:bldP build="whole" bldLvl="1" animBg="1" rev="0" advAuto="0" spid="795" grpId="2"/>
      <p:bldP build="whole" bldLvl="1" animBg="1" rev="0" advAuto="0" spid="811" grpId="17"/>
      <p:bldP build="whole" bldLvl="1" animBg="1" rev="0" advAuto="0" spid="812" grpId="1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Auto-encoder – Pre-training DNN</a:t>
            </a:r>
          </a:p>
        </p:txBody>
      </p:sp>
      <p:sp>
        <p:nvSpPr>
          <p:cNvPr id="820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Greedy Layer-wise Pre-training </a:t>
            </a:r>
            <a:r>
              <a:rPr i="1"/>
              <a:t>again</a:t>
            </a:r>
          </a:p>
        </p:txBody>
      </p:sp>
      <p:sp>
        <p:nvSpPr>
          <p:cNvPr id="821" name="文字方塊 3"/>
          <p:cNvSpPr txBox="1"/>
          <p:nvPr/>
        </p:nvSpPr>
        <p:spPr>
          <a:xfrm rot="16200000">
            <a:off x="385327" y="4309971"/>
            <a:ext cx="12869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Target</a:t>
            </a:r>
          </a:p>
        </p:txBody>
      </p:sp>
      <p:grpSp>
        <p:nvGrpSpPr>
          <p:cNvPr id="824" name="矩形 4"/>
          <p:cNvGrpSpPr/>
          <p:nvPr/>
        </p:nvGrpSpPr>
        <p:grpSpPr>
          <a:xfrm>
            <a:off x="2121955" y="6229255"/>
            <a:ext cx="1653117" cy="447041"/>
            <a:chOff x="0" y="0"/>
            <a:chExt cx="1653115" cy="447040"/>
          </a:xfrm>
        </p:grpSpPr>
        <p:sp>
          <p:nvSpPr>
            <p:cNvPr id="822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23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827" name="矩形 5"/>
          <p:cNvGrpSpPr/>
          <p:nvPr/>
        </p:nvGrpSpPr>
        <p:grpSpPr>
          <a:xfrm>
            <a:off x="1856314" y="5309694"/>
            <a:ext cx="2150535" cy="447041"/>
            <a:chOff x="0" y="0"/>
            <a:chExt cx="2150534" cy="447040"/>
          </a:xfrm>
        </p:grpSpPr>
        <p:sp>
          <p:nvSpPr>
            <p:cNvPr id="825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26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30" name="矩形 6"/>
          <p:cNvGrpSpPr/>
          <p:nvPr/>
        </p:nvGrpSpPr>
        <p:grpSpPr>
          <a:xfrm>
            <a:off x="1856314" y="4379112"/>
            <a:ext cx="2150535" cy="447041"/>
            <a:chOff x="0" y="0"/>
            <a:chExt cx="2150534" cy="447040"/>
          </a:xfrm>
        </p:grpSpPr>
        <p:sp>
          <p:nvSpPr>
            <p:cNvPr id="828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29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33" name="矩形 9"/>
          <p:cNvGrpSpPr/>
          <p:nvPr/>
        </p:nvGrpSpPr>
        <p:grpSpPr>
          <a:xfrm>
            <a:off x="2195659" y="3442695"/>
            <a:ext cx="1440000" cy="447041"/>
            <a:chOff x="0" y="0"/>
            <a:chExt cx="1439999" cy="447040"/>
          </a:xfrm>
        </p:grpSpPr>
        <p:sp>
          <p:nvSpPr>
            <p:cNvPr id="831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32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836" name="矩形 10"/>
          <p:cNvGrpSpPr/>
          <p:nvPr/>
        </p:nvGrpSpPr>
        <p:grpSpPr>
          <a:xfrm>
            <a:off x="2388608" y="2606426"/>
            <a:ext cx="1075268" cy="447041"/>
            <a:chOff x="0" y="0"/>
            <a:chExt cx="1075267" cy="447040"/>
          </a:xfrm>
        </p:grpSpPr>
        <p:sp>
          <p:nvSpPr>
            <p:cNvPr id="834" name="矩形"/>
            <p:cNvSpPr/>
            <p:nvPr/>
          </p:nvSpPr>
          <p:spPr>
            <a:xfrm>
              <a:off x="0" y="88520"/>
              <a:ext cx="1075268" cy="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35" name="10"/>
            <p:cNvSpPr txBox="1"/>
            <p:nvPr/>
          </p:nvSpPr>
          <p:spPr>
            <a:xfrm>
              <a:off x="0" y="0"/>
              <a:ext cx="107526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837" name="文字方塊 17"/>
          <p:cNvSpPr txBox="1"/>
          <p:nvPr/>
        </p:nvSpPr>
        <p:spPr>
          <a:xfrm>
            <a:off x="1019287" y="6200504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sp>
        <p:nvSpPr>
          <p:cNvPr id="838" name="文字方塊 18"/>
          <p:cNvSpPr txBox="1"/>
          <p:nvPr/>
        </p:nvSpPr>
        <p:spPr>
          <a:xfrm>
            <a:off x="1019287" y="2512826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</a:t>
            </a:r>
          </a:p>
        </p:txBody>
      </p:sp>
      <p:sp>
        <p:nvSpPr>
          <p:cNvPr id="839" name="向右箭號 19"/>
          <p:cNvSpPr/>
          <p:nvPr/>
        </p:nvSpPr>
        <p:spPr>
          <a:xfrm rot="16200000">
            <a:off x="2689177" y="5698025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0" name="向右箭號 20"/>
          <p:cNvSpPr/>
          <p:nvPr/>
        </p:nvSpPr>
        <p:spPr>
          <a:xfrm rot="16200000">
            <a:off x="2689177" y="48015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1" name="向右箭號 21"/>
          <p:cNvSpPr/>
          <p:nvPr/>
        </p:nvSpPr>
        <p:spPr>
          <a:xfrm rot="16200000">
            <a:off x="2689177" y="3820933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2" name="向右箭號 22"/>
          <p:cNvSpPr/>
          <p:nvPr/>
        </p:nvSpPr>
        <p:spPr>
          <a:xfrm rot="16200000">
            <a:off x="2689176" y="29412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3" name="文字方塊 28"/>
          <p:cNvSpPr txBox="1"/>
          <p:nvPr/>
        </p:nvSpPr>
        <p:spPr>
          <a:xfrm>
            <a:off x="4846225" y="6222476"/>
            <a:ext cx="109961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grpSp>
        <p:nvGrpSpPr>
          <p:cNvPr id="846" name="矩形 31"/>
          <p:cNvGrpSpPr/>
          <p:nvPr/>
        </p:nvGrpSpPr>
        <p:grpSpPr>
          <a:xfrm>
            <a:off x="5906853" y="6226141"/>
            <a:ext cx="1653116" cy="447041"/>
            <a:chOff x="0" y="0"/>
            <a:chExt cx="1653115" cy="447040"/>
          </a:xfrm>
        </p:grpSpPr>
        <p:sp>
          <p:nvSpPr>
            <p:cNvPr id="844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45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849" name="矩形 32"/>
          <p:cNvGrpSpPr/>
          <p:nvPr/>
        </p:nvGrpSpPr>
        <p:grpSpPr>
          <a:xfrm>
            <a:off x="5641209" y="5353138"/>
            <a:ext cx="2150535" cy="447041"/>
            <a:chOff x="0" y="0"/>
            <a:chExt cx="2150534" cy="447040"/>
          </a:xfrm>
        </p:grpSpPr>
        <p:sp>
          <p:nvSpPr>
            <p:cNvPr id="847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48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850" name="向右箭號 34"/>
          <p:cNvSpPr/>
          <p:nvPr/>
        </p:nvSpPr>
        <p:spPr>
          <a:xfrm rot="16200000">
            <a:off x="6478601" y="5666554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1" name="文字方塊 37"/>
          <p:cNvSpPr txBox="1"/>
          <p:nvPr/>
        </p:nvSpPr>
        <p:spPr>
          <a:xfrm>
            <a:off x="6743359" y="580707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1</a:t>
            </a:r>
          </a:p>
        </p:txBody>
      </p:sp>
      <p:grpSp>
        <p:nvGrpSpPr>
          <p:cNvPr id="854" name="矩形 40"/>
          <p:cNvGrpSpPr/>
          <p:nvPr/>
        </p:nvGrpSpPr>
        <p:grpSpPr>
          <a:xfrm>
            <a:off x="5614044" y="4379112"/>
            <a:ext cx="2150535" cy="447041"/>
            <a:chOff x="0" y="0"/>
            <a:chExt cx="2150534" cy="447040"/>
          </a:xfrm>
        </p:grpSpPr>
        <p:sp>
          <p:nvSpPr>
            <p:cNvPr id="852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53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57" name="矩形 41"/>
          <p:cNvGrpSpPr/>
          <p:nvPr/>
        </p:nvGrpSpPr>
        <p:grpSpPr>
          <a:xfrm>
            <a:off x="5614044" y="3442695"/>
            <a:ext cx="2150535" cy="447041"/>
            <a:chOff x="0" y="0"/>
            <a:chExt cx="2150534" cy="447040"/>
          </a:xfrm>
        </p:grpSpPr>
        <p:sp>
          <p:nvSpPr>
            <p:cNvPr id="855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56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858" name="向右箭號 42"/>
          <p:cNvSpPr/>
          <p:nvPr/>
        </p:nvSpPr>
        <p:spPr>
          <a:xfrm rot="16200000">
            <a:off x="6462000" y="4769517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9" name="向右箭號 43"/>
          <p:cNvSpPr/>
          <p:nvPr/>
        </p:nvSpPr>
        <p:spPr>
          <a:xfrm rot="16200000">
            <a:off x="6462000" y="3788900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0" name="文字方塊 45"/>
          <p:cNvSpPr txBox="1"/>
          <p:nvPr/>
        </p:nvSpPr>
        <p:spPr>
          <a:xfrm>
            <a:off x="5521175" y="5794607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/>
            </a:lvl1pPr>
          </a:lstStyle>
          <a:p>
            <a:pPr/>
            <a:r>
              <a:t>fix</a:t>
            </a:r>
          </a:p>
        </p:txBody>
      </p:sp>
      <p:grpSp>
        <p:nvGrpSpPr>
          <p:cNvPr id="863" name="文字方塊 46"/>
          <p:cNvGrpSpPr/>
          <p:nvPr/>
        </p:nvGrpSpPr>
        <p:grpSpPr>
          <a:xfrm>
            <a:off x="7647447" y="6264995"/>
            <a:ext cx="241733" cy="369333"/>
            <a:chOff x="0" y="0"/>
            <a:chExt cx="241731" cy="369332"/>
          </a:xfrm>
        </p:grpSpPr>
        <p:sp>
          <p:nvSpPr>
            <p:cNvPr id="861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2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866" name="文字方塊 48"/>
          <p:cNvGrpSpPr/>
          <p:nvPr/>
        </p:nvGrpSpPr>
        <p:grpSpPr>
          <a:xfrm>
            <a:off x="7878763" y="5378991"/>
            <a:ext cx="383952" cy="369333"/>
            <a:chOff x="0" y="0"/>
            <a:chExt cx="383951" cy="369332"/>
          </a:xfrm>
        </p:grpSpPr>
        <p:sp>
          <p:nvSpPr>
            <p:cNvPr id="864" name="矩形"/>
            <p:cNvSpPr/>
            <p:nvPr/>
          </p:nvSpPr>
          <p:spPr>
            <a:xfrm>
              <a:off x="-1" y="-1"/>
              <a:ext cx="383953" cy="36933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5" name="文本"/>
            <p:cNvSpPr txBox="1"/>
            <p:nvPr/>
          </p:nvSpPr>
          <p:spPr>
            <a:xfrm>
              <a:off x="-1" y="-1"/>
              <a:ext cx="38395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869" name="文字方塊 49"/>
          <p:cNvGrpSpPr/>
          <p:nvPr/>
        </p:nvGrpSpPr>
        <p:grpSpPr>
          <a:xfrm>
            <a:off x="7876326" y="3472579"/>
            <a:ext cx="383952" cy="369333"/>
            <a:chOff x="0" y="0"/>
            <a:chExt cx="383951" cy="369332"/>
          </a:xfrm>
        </p:grpSpPr>
        <p:sp>
          <p:nvSpPr>
            <p:cNvPr id="867" name="矩形"/>
            <p:cNvSpPr/>
            <p:nvPr/>
          </p:nvSpPr>
          <p:spPr>
            <a:xfrm>
              <a:off x="-1" y="-1"/>
              <a:ext cx="383953" cy="36933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8" name="文本"/>
            <p:cNvSpPr txBox="1"/>
            <p:nvPr/>
          </p:nvSpPr>
          <p:spPr>
            <a:xfrm>
              <a:off x="-1" y="-1"/>
              <a:ext cx="38395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870" name="直線接點 50"/>
          <p:cNvSpPr/>
          <p:nvPr/>
        </p:nvSpPr>
        <p:spPr>
          <a:xfrm flipV="1">
            <a:off x="8759103" y="3657247"/>
            <a:ext cx="1" cy="197219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1" name="直線接點 51"/>
          <p:cNvSpPr/>
          <p:nvPr/>
        </p:nvSpPr>
        <p:spPr>
          <a:xfrm flipH="1">
            <a:off x="8231924" y="3649689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2" name="直線接點 52"/>
          <p:cNvSpPr/>
          <p:nvPr/>
        </p:nvSpPr>
        <p:spPr>
          <a:xfrm flipH="1">
            <a:off x="8246041" y="5616195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3" name="文字方塊 53"/>
          <p:cNvSpPr txBox="1"/>
          <p:nvPr/>
        </p:nvSpPr>
        <p:spPr>
          <a:xfrm>
            <a:off x="6735643" y="4897570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2</a:t>
            </a:r>
          </a:p>
        </p:txBody>
      </p:sp>
      <p:sp>
        <p:nvSpPr>
          <p:cNvPr id="874" name="文字方塊 54"/>
          <p:cNvSpPr txBox="1"/>
          <p:nvPr/>
        </p:nvSpPr>
        <p:spPr>
          <a:xfrm>
            <a:off x="6766063" y="3952295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2</a:t>
            </a:r>
            <a:r>
              <a:t>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9" grpId="5"/>
      <p:bldP build="whole" bldLvl="1" animBg="1" rev="0" advAuto="0" spid="870" grpId="8"/>
      <p:bldP build="whole" bldLvl="1" animBg="1" rev="0" advAuto="0" spid="857" grpId="3"/>
      <p:bldP build="whole" bldLvl="1" animBg="1" rev="0" advAuto="0" spid="874" grpId="10"/>
      <p:bldP build="whole" bldLvl="1" animBg="1" rev="0" advAuto="0" spid="872" grpId="9"/>
      <p:bldP build="whole" bldLvl="1" animBg="1" rev="0" advAuto="0" spid="871" grpId="7"/>
      <p:bldP build="whole" bldLvl="1" animBg="1" rev="0" advAuto="0" spid="869" grpId="6"/>
      <p:bldP build="whole" bldLvl="1" animBg="1" rev="0" advAuto="0" spid="866" grpId="1"/>
      <p:bldP build="whole" bldLvl="1" animBg="1" rev="0" advAuto="0" spid="859" grpId="13"/>
      <p:bldP build="whole" bldLvl="1" animBg="1" rev="0" advAuto="0" spid="870" grpId="16"/>
      <p:bldP build="whole" bldLvl="1" animBg="1" rev="0" advAuto="0" spid="854" grpId="2"/>
      <p:bldP build="whole" bldLvl="1" animBg="1" rev="0" advAuto="0" spid="857" grpId="12"/>
      <p:bldP build="whole" bldLvl="1" animBg="1" rev="0" advAuto="0" spid="869" grpId="14"/>
      <p:bldP build="whole" bldLvl="1" animBg="1" rev="0" advAuto="0" spid="873" grpId="11"/>
      <p:bldP build="whole" bldLvl="1" animBg="1" rev="0" advAuto="0" spid="871" grpId="15"/>
      <p:bldP build="whole" bldLvl="1" animBg="1" rev="0" advAuto="0" spid="872" grpId="17"/>
      <p:bldP build="whole" bldLvl="1" animBg="1" rev="0" advAuto="0" spid="874" grpId="18"/>
      <p:bldP build="whole" bldLvl="1" animBg="1" rev="0" advAuto="0" spid="858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Auto-encoder – Pre-training DNN</a:t>
            </a:r>
          </a:p>
        </p:txBody>
      </p:sp>
      <p:sp>
        <p:nvSpPr>
          <p:cNvPr id="877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Greedy Layer-wise Pre-training </a:t>
            </a:r>
            <a:r>
              <a:rPr i="1"/>
              <a:t>again</a:t>
            </a:r>
          </a:p>
        </p:txBody>
      </p:sp>
      <p:sp>
        <p:nvSpPr>
          <p:cNvPr id="878" name="文字方塊 3"/>
          <p:cNvSpPr txBox="1"/>
          <p:nvPr/>
        </p:nvSpPr>
        <p:spPr>
          <a:xfrm rot="16200000">
            <a:off x="385327" y="4309971"/>
            <a:ext cx="12869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Target</a:t>
            </a:r>
          </a:p>
        </p:txBody>
      </p:sp>
      <p:grpSp>
        <p:nvGrpSpPr>
          <p:cNvPr id="881" name="矩形 4"/>
          <p:cNvGrpSpPr/>
          <p:nvPr/>
        </p:nvGrpSpPr>
        <p:grpSpPr>
          <a:xfrm>
            <a:off x="2121955" y="6229255"/>
            <a:ext cx="1653117" cy="447041"/>
            <a:chOff x="0" y="0"/>
            <a:chExt cx="1653115" cy="447040"/>
          </a:xfrm>
        </p:grpSpPr>
        <p:sp>
          <p:nvSpPr>
            <p:cNvPr id="879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80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884" name="矩形 5"/>
          <p:cNvGrpSpPr/>
          <p:nvPr/>
        </p:nvGrpSpPr>
        <p:grpSpPr>
          <a:xfrm>
            <a:off x="1856314" y="5309694"/>
            <a:ext cx="2150535" cy="447041"/>
            <a:chOff x="0" y="0"/>
            <a:chExt cx="2150534" cy="447040"/>
          </a:xfrm>
        </p:grpSpPr>
        <p:sp>
          <p:nvSpPr>
            <p:cNvPr id="882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83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87" name="矩形 6"/>
          <p:cNvGrpSpPr/>
          <p:nvPr/>
        </p:nvGrpSpPr>
        <p:grpSpPr>
          <a:xfrm>
            <a:off x="1856314" y="4379112"/>
            <a:ext cx="2150535" cy="447041"/>
            <a:chOff x="0" y="0"/>
            <a:chExt cx="2150534" cy="447040"/>
          </a:xfrm>
        </p:grpSpPr>
        <p:sp>
          <p:nvSpPr>
            <p:cNvPr id="885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86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890" name="矩形 10"/>
          <p:cNvGrpSpPr/>
          <p:nvPr/>
        </p:nvGrpSpPr>
        <p:grpSpPr>
          <a:xfrm>
            <a:off x="2388608" y="2606426"/>
            <a:ext cx="1075268" cy="447041"/>
            <a:chOff x="0" y="0"/>
            <a:chExt cx="1075267" cy="447040"/>
          </a:xfrm>
        </p:grpSpPr>
        <p:sp>
          <p:nvSpPr>
            <p:cNvPr id="888" name="矩形"/>
            <p:cNvSpPr/>
            <p:nvPr/>
          </p:nvSpPr>
          <p:spPr>
            <a:xfrm>
              <a:off x="0" y="88520"/>
              <a:ext cx="1075268" cy="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89" name="10"/>
            <p:cNvSpPr txBox="1"/>
            <p:nvPr/>
          </p:nvSpPr>
          <p:spPr>
            <a:xfrm>
              <a:off x="0" y="0"/>
              <a:ext cx="107526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891" name="文字方塊 17"/>
          <p:cNvSpPr txBox="1"/>
          <p:nvPr/>
        </p:nvSpPr>
        <p:spPr>
          <a:xfrm>
            <a:off x="1019287" y="6200504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sp>
        <p:nvSpPr>
          <p:cNvPr id="892" name="文字方塊 18"/>
          <p:cNvSpPr txBox="1"/>
          <p:nvPr/>
        </p:nvSpPr>
        <p:spPr>
          <a:xfrm>
            <a:off x="1019287" y="2512826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</a:t>
            </a:r>
          </a:p>
        </p:txBody>
      </p:sp>
      <p:sp>
        <p:nvSpPr>
          <p:cNvPr id="893" name="向右箭號 19"/>
          <p:cNvSpPr/>
          <p:nvPr/>
        </p:nvSpPr>
        <p:spPr>
          <a:xfrm rot="16200000">
            <a:off x="2689177" y="5698025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4" name="向右箭號 20"/>
          <p:cNvSpPr/>
          <p:nvPr/>
        </p:nvSpPr>
        <p:spPr>
          <a:xfrm rot="16200000">
            <a:off x="2689177" y="48015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5" name="向右箭號 21"/>
          <p:cNvSpPr/>
          <p:nvPr/>
        </p:nvSpPr>
        <p:spPr>
          <a:xfrm rot="16200000">
            <a:off x="2689177" y="3820933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6" name="向右箭號 22"/>
          <p:cNvSpPr/>
          <p:nvPr/>
        </p:nvSpPr>
        <p:spPr>
          <a:xfrm rot="16200000">
            <a:off x="2689176" y="29412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7" name="文字方塊 28"/>
          <p:cNvSpPr txBox="1"/>
          <p:nvPr/>
        </p:nvSpPr>
        <p:spPr>
          <a:xfrm>
            <a:off x="4846225" y="6222476"/>
            <a:ext cx="109961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grpSp>
        <p:nvGrpSpPr>
          <p:cNvPr id="900" name="矩形 31"/>
          <p:cNvGrpSpPr/>
          <p:nvPr/>
        </p:nvGrpSpPr>
        <p:grpSpPr>
          <a:xfrm>
            <a:off x="5906853" y="6226141"/>
            <a:ext cx="1653116" cy="447041"/>
            <a:chOff x="0" y="0"/>
            <a:chExt cx="1653115" cy="447040"/>
          </a:xfrm>
        </p:grpSpPr>
        <p:sp>
          <p:nvSpPr>
            <p:cNvPr id="898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899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903" name="矩形 32"/>
          <p:cNvGrpSpPr/>
          <p:nvPr/>
        </p:nvGrpSpPr>
        <p:grpSpPr>
          <a:xfrm>
            <a:off x="5641209" y="5353138"/>
            <a:ext cx="2150535" cy="447041"/>
            <a:chOff x="0" y="0"/>
            <a:chExt cx="2150534" cy="447040"/>
          </a:xfrm>
        </p:grpSpPr>
        <p:sp>
          <p:nvSpPr>
            <p:cNvPr id="901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02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904" name="向右箭號 34"/>
          <p:cNvSpPr/>
          <p:nvPr/>
        </p:nvSpPr>
        <p:spPr>
          <a:xfrm rot="16200000">
            <a:off x="6478601" y="5666554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5" name="文字方塊 37"/>
          <p:cNvSpPr txBox="1"/>
          <p:nvPr/>
        </p:nvSpPr>
        <p:spPr>
          <a:xfrm>
            <a:off x="6743359" y="580707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1</a:t>
            </a:r>
          </a:p>
        </p:txBody>
      </p:sp>
      <p:grpSp>
        <p:nvGrpSpPr>
          <p:cNvPr id="908" name="矩形 40"/>
          <p:cNvGrpSpPr/>
          <p:nvPr/>
        </p:nvGrpSpPr>
        <p:grpSpPr>
          <a:xfrm>
            <a:off x="5614044" y="4379112"/>
            <a:ext cx="2150535" cy="447041"/>
            <a:chOff x="0" y="0"/>
            <a:chExt cx="2150534" cy="447040"/>
          </a:xfrm>
        </p:grpSpPr>
        <p:sp>
          <p:nvSpPr>
            <p:cNvPr id="906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07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909" name="向右箭號 42"/>
          <p:cNvSpPr/>
          <p:nvPr/>
        </p:nvSpPr>
        <p:spPr>
          <a:xfrm rot="16200000">
            <a:off x="6462000" y="4769517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0" name="文字方塊 45"/>
          <p:cNvSpPr txBox="1"/>
          <p:nvPr/>
        </p:nvSpPr>
        <p:spPr>
          <a:xfrm>
            <a:off x="5521175" y="5794607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/>
            </a:lvl1pPr>
          </a:lstStyle>
          <a:p>
            <a:pPr/>
            <a:r>
              <a:t>fix</a:t>
            </a:r>
          </a:p>
        </p:txBody>
      </p:sp>
      <p:grpSp>
        <p:nvGrpSpPr>
          <p:cNvPr id="913" name="文字方塊 46"/>
          <p:cNvGrpSpPr/>
          <p:nvPr/>
        </p:nvGrpSpPr>
        <p:grpSpPr>
          <a:xfrm>
            <a:off x="7647447" y="6264995"/>
            <a:ext cx="241733" cy="369333"/>
            <a:chOff x="0" y="0"/>
            <a:chExt cx="241731" cy="369332"/>
          </a:xfrm>
        </p:grpSpPr>
        <p:sp>
          <p:nvSpPr>
            <p:cNvPr id="911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2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916" name="文字方塊 48"/>
          <p:cNvGrpSpPr/>
          <p:nvPr/>
        </p:nvGrpSpPr>
        <p:grpSpPr>
          <a:xfrm>
            <a:off x="7878763" y="5378991"/>
            <a:ext cx="383952" cy="369333"/>
            <a:chOff x="0" y="0"/>
            <a:chExt cx="383951" cy="369332"/>
          </a:xfrm>
        </p:grpSpPr>
        <p:sp>
          <p:nvSpPr>
            <p:cNvPr id="914" name="矩形"/>
            <p:cNvSpPr/>
            <p:nvPr/>
          </p:nvSpPr>
          <p:spPr>
            <a:xfrm>
              <a:off x="-1" y="-1"/>
              <a:ext cx="383953" cy="36933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5" name="文本"/>
            <p:cNvSpPr txBox="1"/>
            <p:nvPr/>
          </p:nvSpPr>
          <p:spPr>
            <a:xfrm>
              <a:off x="-1" y="-1"/>
              <a:ext cx="38395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919" name="文字方塊 49"/>
          <p:cNvGrpSpPr/>
          <p:nvPr/>
        </p:nvGrpSpPr>
        <p:grpSpPr>
          <a:xfrm>
            <a:off x="7829825" y="2645280"/>
            <a:ext cx="390556" cy="369333"/>
            <a:chOff x="0" y="0"/>
            <a:chExt cx="390555" cy="369332"/>
          </a:xfrm>
        </p:grpSpPr>
        <p:sp>
          <p:nvSpPr>
            <p:cNvPr id="917" name="矩形"/>
            <p:cNvSpPr/>
            <p:nvPr/>
          </p:nvSpPr>
          <p:spPr>
            <a:xfrm>
              <a:off x="-1" y="-1"/>
              <a:ext cx="390557" cy="36933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8" name="文本"/>
            <p:cNvSpPr txBox="1"/>
            <p:nvPr/>
          </p:nvSpPr>
          <p:spPr>
            <a:xfrm>
              <a:off x="-1" y="-1"/>
              <a:ext cx="39055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920" name="直線接點 50"/>
          <p:cNvSpPr/>
          <p:nvPr/>
        </p:nvSpPr>
        <p:spPr>
          <a:xfrm flipV="1">
            <a:off x="8772591" y="2762937"/>
            <a:ext cx="1" cy="1899624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21" name="直線接點 51"/>
          <p:cNvSpPr/>
          <p:nvPr/>
        </p:nvSpPr>
        <p:spPr>
          <a:xfrm flipH="1">
            <a:off x="8245412" y="2755379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2" name="直線接點 52"/>
          <p:cNvSpPr/>
          <p:nvPr/>
        </p:nvSpPr>
        <p:spPr>
          <a:xfrm flipH="1">
            <a:off x="8259529" y="4663830"/>
            <a:ext cx="50958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3" name="文字方塊 38"/>
          <p:cNvSpPr txBox="1"/>
          <p:nvPr/>
        </p:nvSpPr>
        <p:spPr>
          <a:xfrm>
            <a:off x="6735643" y="4897570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2</a:t>
            </a:r>
          </a:p>
        </p:txBody>
      </p:sp>
      <p:sp>
        <p:nvSpPr>
          <p:cNvPr id="924" name="文字方塊 39"/>
          <p:cNvSpPr txBox="1"/>
          <p:nvPr/>
        </p:nvSpPr>
        <p:spPr>
          <a:xfrm>
            <a:off x="5514156" y="4888212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/>
            </a:lvl1pPr>
          </a:lstStyle>
          <a:p>
            <a:pPr/>
            <a:r>
              <a:t>fix</a:t>
            </a:r>
          </a:p>
        </p:txBody>
      </p:sp>
      <p:grpSp>
        <p:nvGrpSpPr>
          <p:cNvPr id="927" name="文字方塊 44"/>
          <p:cNvGrpSpPr/>
          <p:nvPr/>
        </p:nvGrpSpPr>
        <p:grpSpPr>
          <a:xfrm>
            <a:off x="7884754" y="4401732"/>
            <a:ext cx="390556" cy="369333"/>
            <a:chOff x="0" y="0"/>
            <a:chExt cx="390555" cy="369332"/>
          </a:xfrm>
        </p:grpSpPr>
        <p:sp>
          <p:nvSpPr>
            <p:cNvPr id="925" name="矩形"/>
            <p:cNvSpPr/>
            <p:nvPr/>
          </p:nvSpPr>
          <p:spPr>
            <a:xfrm>
              <a:off x="-1" y="-1"/>
              <a:ext cx="390557" cy="369334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6" name="文本"/>
            <p:cNvSpPr txBox="1"/>
            <p:nvPr/>
          </p:nvSpPr>
          <p:spPr>
            <a:xfrm>
              <a:off x="-1" y="-1"/>
              <a:ext cx="39055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930" name="矩形 53"/>
          <p:cNvGrpSpPr/>
          <p:nvPr/>
        </p:nvGrpSpPr>
        <p:grpSpPr>
          <a:xfrm>
            <a:off x="5614044" y="2615970"/>
            <a:ext cx="2150535" cy="447041"/>
            <a:chOff x="0" y="0"/>
            <a:chExt cx="2150534" cy="447040"/>
          </a:xfrm>
        </p:grpSpPr>
        <p:sp>
          <p:nvSpPr>
            <p:cNvPr id="928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29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931" name="向右箭號 54"/>
          <p:cNvSpPr/>
          <p:nvPr/>
        </p:nvSpPr>
        <p:spPr>
          <a:xfrm rot="16200000">
            <a:off x="6486287" y="3833286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2" name="向右箭號 55"/>
          <p:cNvSpPr/>
          <p:nvPr/>
        </p:nvSpPr>
        <p:spPr>
          <a:xfrm rot="16200000">
            <a:off x="6469686" y="2936249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3" name="文字方塊 56"/>
          <p:cNvSpPr txBox="1"/>
          <p:nvPr/>
        </p:nvSpPr>
        <p:spPr>
          <a:xfrm>
            <a:off x="6756772" y="396133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3</a:t>
            </a:r>
          </a:p>
        </p:txBody>
      </p:sp>
      <p:grpSp>
        <p:nvGrpSpPr>
          <p:cNvPr id="936" name="矩形 57"/>
          <p:cNvGrpSpPr/>
          <p:nvPr/>
        </p:nvGrpSpPr>
        <p:grpSpPr>
          <a:xfrm>
            <a:off x="2195659" y="3442695"/>
            <a:ext cx="1440000" cy="447041"/>
            <a:chOff x="0" y="0"/>
            <a:chExt cx="1439999" cy="447040"/>
          </a:xfrm>
        </p:grpSpPr>
        <p:sp>
          <p:nvSpPr>
            <p:cNvPr id="934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35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939" name="矩形 58"/>
          <p:cNvGrpSpPr/>
          <p:nvPr/>
        </p:nvGrpSpPr>
        <p:grpSpPr>
          <a:xfrm>
            <a:off x="5945835" y="3457708"/>
            <a:ext cx="1440001" cy="447041"/>
            <a:chOff x="0" y="0"/>
            <a:chExt cx="1439999" cy="447040"/>
          </a:xfrm>
        </p:grpSpPr>
        <p:sp>
          <p:nvSpPr>
            <p:cNvPr id="937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38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sp>
        <p:nvSpPr>
          <p:cNvPr id="940" name="文字方塊 59"/>
          <p:cNvSpPr txBox="1"/>
          <p:nvPr/>
        </p:nvSpPr>
        <p:spPr>
          <a:xfrm>
            <a:off x="6779152" y="3075637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3</a:t>
            </a:r>
            <a:r>
              <a:t>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1" grpId="4"/>
      <p:bldP build="whole" bldLvl="1" animBg="1" rev="0" advAuto="0" spid="919" grpId="2"/>
      <p:bldP build="whole" bldLvl="1" animBg="1" rev="0" advAuto="0" spid="920" grpId="15"/>
      <p:bldP build="whole" bldLvl="1" animBg="1" rev="0" advAuto="0" spid="940" grpId="10"/>
      <p:bldP build="whole" bldLvl="1" animBg="1" rev="0" advAuto="0" spid="921" grpId="17"/>
      <p:bldP build="whole" bldLvl="1" animBg="1" rev="0" advAuto="0" spid="922" grpId="8"/>
      <p:bldP build="whole" bldLvl="1" animBg="1" rev="0" advAuto="0" spid="927" grpId="1"/>
      <p:bldP build="whole" bldLvl="1" animBg="1" rev="0" advAuto="0" spid="933" grpId="11"/>
      <p:bldP build="whole" bldLvl="1" animBg="1" rev="0" advAuto="0" spid="930" grpId="13"/>
      <p:bldP build="whole" bldLvl="1" animBg="1" rev="0" advAuto="0" spid="932" grpId="5"/>
      <p:bldP build="whole" bldLvl="1" animBg="1" rev="0" advAuto="0" spid="919" grpId="12"/>
      <p:bldP build="whole" bldLvl="1" animBg="1" rev="0" advAuto="0" spid="922" grpId="16"/>
      <p:bldP build="whole" bldLvl="1" animBg="1" rev="0" advAuto="0" spid="940" grpId="18"/>
      <p:bldP build="whole" bldLvl="1" animBg="1" rev="0" advAuto="0" spid="920" grpId="7"/>
      <p:bldP build="whole" bldLvl="1" animBg="1" rev="0" advAuto="0" spid="921" grpId="9"/>
      <p:bldP build="whole" bldLvl="1" animBg="1" rev="0" advAuto="0" spid="939" grpId="6"/>
      <p:bldP build="whole" bldLvl="1" animBg="1" rev="0" advAuto="0" spid="932" grpId="14"/>
      <p:bldP build="whole" bldLvl="1" animBg="1" rev="0" advAuto="0" spid="93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Auto-encoder – Pre-training DNN</a:t>
            </a:r>
          </a:p>
        </p:txBody>
      </p:sp>
      <p:sp>
        <p:nvSpPr>
          <p:cNvPr id="943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Greedy Layer-wise Pre-training </a:t>
            </a:r>
            <a:r>
              <a:rPr i="1"/>
              <a:t>again</a:t>
            </a:r>
          </a:p>
        </p:txBody>
      </p:sp>
      <p:sp>
        <p:nvSpPr>
          <p:cNvPr id="944" name="文字方塊 3"/>
          <p:cNvSpPr txBox="1"/>
          <p:nvPr/>
        </p:nvSpPr>
        <p:spPr>
          <a:xfrm rot="16200000">
            <a:off x="385327" y="4309971"/>
            <a:ext cx="12869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Target</a:t>
            </a:r>
          </a:p>
        </p:txBody>
      </p:sp>
      <p:grpSp>
        <p:nvGrpSpPr>
          <p:cNvPr id="947" name="矩形 4"/>
          <p:cNvGrpSpPr/>
          <p:nvPr/>
        </p:nvGrpSpPr>
        <p:grpSpPr>
          <a:xfrm>
            <a:off x="2121955" y="6229255"/>
            <a:ext cx="1653117" cy="447041"/>
            <a:chOff x="0" y="0"/>
            <a:chExt cx="1653115" cy="447040"/>
          </a:xfrm>
        </p:grpSpPr>
        <p:sp>
          <p:nvSpPr>
            <p:cNvPr id="945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46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950" name="矩形 5"/>
          <p:cNvGrpSpPr/>
          <p:nvPr/>
        </p:nvGrpSpPr>
        <p:grpSpPr>
          <a:xfrm>
            <a:off x="1856314" y="5309694"/>
            <a:ext cx="2150535" cy="447041"/>
            <a:chOff x="0" y="0"/>
            <a:chExt cx="2150534" cy="447040"/>
          </a:xfrm>
        </p:grpSpPr>
        <p:sp>
          <p:nvSpPr>
            <p:cNvPr id="948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49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953" name="矩形 6"/>
          <p:cNvGrpSpPr/>
          <p:nvPr/>
        </p:nvGrpSpPr>
        <p:grpSpPr>
          <a:xfrm>
            <a:off x="1856314" y="4379112"/>
            <a:ext cx="2150535" cy="447041"/>
            <a:chOff x="0" y="0"/>
            <a:chExt cx="2150534" cy="447040"/>
          </a:xfrm>
        </p:grpSpPr>
        <p:sp>
          <p:nvSpPr>
            <p:cNvPr id="951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52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956" name="矩形 10"/>
          <p:cNvGrpSpPr/>
          <p:nvPr/>
        </p:nvGrpSpPr>
        <p:grpSpPr>
          <a:xfrm>
            <a:off x="2388608" y="2606426"/>
            <a:ext cx="1075268" cy="447041"/>
            <a:chOff x="0" y="0"/>
            <a:chExt cx="1075267" cy="447040"/>
          </a:xfrm>
        </p:grpSpPr>
        <p:sp>
          <p:nvSpPr>
            <p:cNvPr id="954" name="矩形"/>
            <p:cNvSpPr/>
            <p:nvPr/>
          </p:nvSpPr>
          <p:spPr>
            <a:xfrm>
              <a:off x="0" y="88520"/>
              <a:ext cx="1075268" cy="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55" name="10"/>
            <p:cNvSpPr txBox="1"/>
            <p:nvPr/>
          </p:nvSpPr>
          <p:spPr>
            <a:xfrm>
              <a:off x="0" y="0"/>
              <a:ext cx="107526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957" name="文字方塊 17"/>
          <p:cNvSpPr txBox="1"/>
          <p:nvPr/>
        </p:nvSpPr>
        <p:spPr>
          <a:xfrm>
            <a:off x="1019287" y="6200504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sp>
        <p:nvSpPr>
          <p:cNvPr id="958" name="文字方塊 18"/>
          <p:cNvSpPr txBox="1"/>
          <p:nvPr/>
        </p:nvSpPr>
        <p:spPr>
          <a:xfrm>
            <a:off x="1019287" y="2512826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</a:t>
            </a:r>
          </a:p>
        </p:txBody>
      </p:sp>
      <p:sp>
        <p:nvSpPr>
          <p:cNvPr id="959" name="向右箭號 19"/>
          <p:cNvSpPr/>
          <p:nvPr/>
        </p:nvSpPr>
        <p:spPr>
          <a:xfrm rot="16200000">
            <a:off x="2689177" y="5698025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0" name="向右箭號 20"/>
          <p:cNvSpPr/>
          <p:nvPr/>
        </p:nvSpPr>
        <p:spPr>
          <a:xfrm rot="16200000">
            <a:off x="2689177" y="48015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1" name="向右箭號 21"/>
          <p:cNvSpPr/>
          <p:nvPr/>
        </p:nvSpPr>
        <p:spPr>
          <a:xfrm rot="16200000">
            <a:off x="2689177" y="3820933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2" name="向右箭號 22"/>
          <p:cNvSpPr/>
          <p:nvPr/>
        </p:nvSpPr>
        <p:spPr>
          <a:xfrm rot="16200000">
            <a:off x="2689176" y="2941251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3" name="文字方塊 28"/>
          <p:cNvSpPr txBox="1"/>
          <p:nvPr/>
        </p:nvSpPr>
        <p:spPr>
          <a:xfrm>
            <a:off x="4846225" y="6222476"/>
            <a:ext cx="109961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</a:t>
            </a:r>
          </a:p>
        </p:txBody>
      </p:sp>
      <p:grpSp>
        <p:nvGrpSpPr>
          <p:cNvPr id="966" name="矩形 31"/>
          <p:cNvGrpSpPr/>
          <p:nvPr/>
        </p:nvGrpSpPr>
        <p:grpSpPr>
          <a:xfrm>
            <a:off x="5906853" y="6226141"/>
            <a:ext cx="1653116" cy="447041"/>
            <a:chOff x="0" y="0"/>
            <a:chExt cx="1653115" cy="447040"/>
          </a:xfrm>
        </p:grpSpPr>
        <p:sp>
          <p:nvSpPr>
            <p:cNvPr id="964" name="矩形"/>
            <p:cNvSpPr/>
            <p:nvPr/>
          </p:nvSpPr>
          <p:spPr>
            <a:xfrm>
              <a:off x="0" y="88520"/>
              <a:ext cx="1653116" cy="27000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65" name="784"/>
            <p:cNvSpPr txBox="1"/>
            <p:nvPr/>
          </p:nvSpPr>
          <p:spPr>
            <a:xfrm>
              <a:off x="0" y="0"/>
              <a:ext cx="1653116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969" name="矩形 32"/>
          <p:cNvGrpSpPr/>
          <p:nvPr/>
        </p:nvGrpSpPr>
        <p:grpSpPr>
          <a:xfrm>
            <a:off x="5641209" y="5353138"/>
            <a:ext cx="2150535" cy="447041"/>
            <a:chOff x="0" y="0"/>
            <a:chExt cx="2150534" cy="447040"/>
          </a:xfrm>
        </p:grpSpPr>
        <p:sp>
          <p:nvSpPr>
            <p:cNvPr id="967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68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970" name="向右箭號 34"/>
          <p:cNvSpPr/>
          <p:nvPr/>
        </p:nvSpPr>
        <p:spPr>
          <a:xfrm rot="16200000">
            <a:off x="6478601" y="5666554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1" name="文字方塊 37"/>
          <p:cNvSpPr txBox="1"/>
          <p:nvPr/>
        </p:nvSpPr>
        <p:spPr>
          <a:xfrm>
            <a:off x="6743359" y="580707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1</a:t>
            </a:r>
          </a:p>
        </p:txBody>
      </p:sp>
      <p:grpSp>
        <p:nvGrpSpPr>
          <p:cNvPr id="974" name="矩形 40"/>
          <p:cNvGrpSpPr/>
          <p:nvPr/>
        </p:nvGrpSpPr>
        <p:grpSpPr>
          <a:xfrm>
            <a:off x="5614044" y="4379112"/>
            <a:ext cx="2150535" cy="447041"/>
            <a:chOff x="0" y="0"/>
            <a:chExt cx="2150534" cy="447040"/>
          </a:xfrm>
        </p:grpSpPr>
        <p:sp>
          <p:nvSpPr>
            <p:cNvPr id="972" name="矩形"/>
            <p:cNvSpPr/>
            <p:nvPr/>
          </p:nvSpPr>
          <p:spPr>
            <a:xfrm>
              <a:off x="0" y="88520"/>
              <a:ext cx="2150535" cy="27000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73" name="1000"/>
            <p:cNvSpPr txBox="1"/>
            <p:nvPr/>
          </p:nvSpPr>
          <p:spPr>
            <a:xfrm>
              <a:off x="0" y="0"/>
              <a:ext cx="215053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1000</a:t>
              </a:r>
            </a:p>
          </p:txBody>
        </p:sp>
      </p:grpSp>
      <p:sp>
        <p:nvSpPr>
          <p:cNvPr id="975" name="向右箭號 42"/>
          <p:cNvSpPr/>
          <p:nvPr/>
        </p:nvSpPr>
        <p:spPr>
          <a:xfrm rot="16200000">
            <a:off x="6462000" y="4769517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78" name="文字方塊 46"/>
          <p:cNvGrpSpPr/>
          <p:nvPr/>
        </p:nvGrpSpPr>
        <p:grpSpPr>
          <a:xfrm>
            <a:off x="7647447" y="6264995"/>
            <a:ext cx="241733" cy="369333"/>
            <a:chOff x="0" y="0"/>
            <a:chExt cx="241731" cy="369332"/>
          </a:xfrm>
        </p:grpSpPr>
        <p:sp>
          <p:nvSpPr>
            <p:cNvPr id="976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7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979" name="文字方塊 38"/>
          <p:cNvSpPr txBox="1"/>
          <p:nvPr/>
        </p:nvSpPr>
        <p:spPr>
          <a:xfrm>
            <a:off x="6735643" y="4897570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2</a:t>
            </a:r>
          </a:p>
        </p:txBody>
      </p:sp>
      <p:sp>
        <p:nvSpPr>
          <p:cNvPr id="980" name="向右箭號 54"/>
          <p:cNvSpPr/>
          <p:nvPr/>
        </p:nvSpPr>
        <p:spPr>
          <a:xfrm rot="16200000">
            <a:off x="6486287" y="3833286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1" name="向右箭號 55"/>
          <p:cNvSpPr/>
          <p:nvPr/>
        </p:nvSpPr>
        <p:spPr>
          <a:xfrm rot="16200000">
            <a:off x="6469686" y="2936249"/>
            <a:ext cx="452966" cy="6096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2" name="文字方塊 56"/>
          <p:cNvSpPr txBox="1"/>
          <p:nvPr/>
        </p:nvSpPr>
        <p:spPr>
          <a:xfrm>
            <a:off x="6756772" y="3961338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3</a:t>
            </a:r>
          </a:p>
        </p:txBody>
      </p:sp>
      <p:grpSp>
        <p:nvGrpSpPr>
          <p:cNvPr id="985" name="矩形 57"/>
          <p:cNvGrpSpPr/>
          <p:nvPr/>
        </p:nvGrpSpPr>
        <p:grpSpPr>
          <a:xfrm>
            <a:off x="2195659" y="3442695"/>
            <a:ext cx="1440000" cy="447041"/>
            <a:chOff x="0" y="0"/>
            <a:chExt cx="1439999" cy="447040"/>
          </a:xfrm>
        </p:grpSpPr>
        <p:sp>
          <p:nvSpPr>
            <p:cNvPr id="983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84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988" name="矩形 58"/>
          <p:cNvGrpSpPr/>
          <p:nvPr/>
        </p:nvGrpSpPr>
        <p:grpSpPr>
          <a:xfrm>
            <a:off x="5945835" y="3457708"/>
            <a:ext cx="1440001" cy="447041"/>
            <a:chOff x="0" y="0"/>
            <a:chExt cx="1439999" cy="447040"/>
          </a:xfrm>
        </p:grpSpPr>
        <p:sp>
          <p:nvSpPr>
            <p:cNvPr id="986" name="矩形"/>
            <p:cNvSpPr/>
            <p:nvPr/>
          </p:nvSpPr>
          <p:spPr>
            <a:xfrm>
              <a:off x="0" y="88520"/>
              <a:ext cx="1440000" cy="27000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76587"/>
                    <a:satOff val="-4887"/>
                    <a:lumOff val="24576"/>
                  </a:schemeClr>
                </a:gs>
                <a:gs pos="50000">
                  <a:srgbClr val="98AAD9"/>
                </a:gs>
                <a:gs pos="100000">
                  <a:schemeClr val="accent5">
                    <a:hueOff val="258141"/>
                    <a:satOff val="-1314"/>
                    <a:lumOff val="16637"/>
                  </a:schemeClr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87" name="500"/>
            <p:cNvSpPr txBox="1"/>
            <p:nvPr/>
          </p:nvSpPr>
          <p:spPr>
            <a:xfrm>
              <a:off x="0" y="0"/>
              <a:ext cx="1440000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991" name="矩形 59"/>
          <p:cNvGrpSpPr/>
          <p:nvPr/>
        </p:nvGrpSpPr>
        <p:grpSpPr>
          <a:xfrm>
            <a:off x="6140355" y="2606710"/>
            <a:ext cx="1075268" cy="447041"/>
            <a:chOff x="0" y="0"/>
            <a:chExt cx="1075267" cy="447040"/>
          </a:xfrm>
        </p:grpSpPr>
        <p:sp>
          <p:nvSpPr>
            <p:cNvPr id="989" name="矩形"/>
            <p:cNvSpPr/>
            <p:nvPr/>
          </p:nvSpPr>
          <p:spPr>
            <a:xfrm>
              <a:off x="0" y="88520"/>
              <a:ext cx="1075268" cy="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990" name="10"/>
            <p:cNvSpPr txBox="1"/>
            <p:nvPr/>
          </p:nvSpPr>
          <p:spPr>
            <a:xfrm>
              <a:off x="0" y="0"/>
              <a:ext cx="107526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992" name="文字方塊 60"/>
          <p:cNvSpPr txBox="1"/>
          <p:nvPr/>
        </p:nvSpPr>
        <p:spPr>
          <a:xfrm>
            <a:off x="4771033" y="2513109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</a:t>
            </a:r>
          </a:p>
        </p:txBody>
      </p:sp>
      <p:sp>
        <p:nvSpPr>
          <p:cNvPr id="993" name="文字方塊 61"/>
          <p:cNvSpPr txBox="1"/>
          <p:nvPr/>
        </p:nvSpPr>
        <p:spPr>
          <a:xfrm>
            <a:off x="6731658" y="3013703"/>
            <a:ext cx="109961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W</a:t>
            </a:r>
            <a:r>
              <a:rPr baseline="30000"/>
              <a:t>4</a:t>
            </a:r>
          </a:p>
        </p:txBody>
      </p:sp>
      <p:sp>
        <p:nvSpPr>
          <p:cNvPr id="994" name="文字方塊 62"/>
          <p:cNvSpPr txBox="1"/>
          <p:nvPr/>
        </p:nvSpPr>
        <p:spPr>
          <a:xfrm>
            <a:off x="7553958" y="2778329"/>
            <a:ext cx="122710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Random init</a:t>
            </a:r>
          </a:p>
        </p:txBody>
      </p:sp>
      <p:sp>
        <p:nvSpPr>
          <p:cNvPr id="995" name="文字方塊 7"/>
          <p:cNvSpPr txBox="1"/>
          <p:nvPr/>
        </p:nvSpPr>
        <p:spPr>
          <a:xfrm>
            <a:off x="6453832" y="1607695"/>
            <a:ext cx="2387229" cy="80899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Find-tune by backpropagation</a:t>
            </a:r>
          </a:p>
        </p:txBody>
      </p:sp>
      <p:sp>
        <p:nvSpPr>
          <p:cNvPr id="996" name="直線單箭頭接點 23"/>
          <p:cNvSpPr/>
          <p:nvPr/>
        </p:nvSpPr>
        <p:spPr>
          <a:xfrm>
            <a:off x="6275818" y="3085060"/>
            <a:ext cx="1" cy="348652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7" name="直線單箭頭接點 63"/>
          <p:cNvSpPr/>
          <p:nvPr/>
        </p:nvSpPr>
        <p:spPr>
          <a:xfrm>
            <a:off x="6286303" y="4018226"/>
            <a:ext cx="1" cy="348652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8" name="直線單箭頭接點 64"/>
          <p:cNvSpPr/>
          <p:nvPr/>
        </p:nvSpPr>
        <p:spPr>
          <a:xfrm>
            <a:off x="6286303" y="4968765"/>
            <a:ext cx="1" cy="34865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9" name="直線單箭頭接點 65"/>
          <p:cNvSpPr/>
          <p:nvPr/>
        </p:nvSpPr>
        <p:spPr>
          <a:xfrm>
            <a:off x="6279857" y="5863585"/>
            <a:ext cx="1" cy="348652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3" grpId="2"/>
      <p:bldP build="whole" bldLvl="1" animBg="1" rev="0" advAuto="0" spid="996" grpId="7"/>
      <p:bldP build="whole" bldLvl="1" animBg="1" rev="0" advAuto="0" spid="991" grpId="3"/>
      <p:bldP build="whole" bldLvl="1" animBg="1" rev="0" advAuto="0" spid="995" grpId="6"/>
      <p:bldP build="whole" bldLvl="1" animBg="1" rev="0" advAuto="0" spid="997" grpId="8"/>
      <p:bldP build="whole" bldLvl="1" animBg="1" rev="0" advAuto="0" spid="994" grpId="5"/>
      <p:bldP build="whole" bldLvl="1" animBg="1" rev="0" advAuto="0" spid="981" grpId="1"/>
      <p:bldP build="whole" bldLvl="1" animBg="1" rev="0" advAuto="0" spid="998" grpId="9"/>
      <p:bldP build="whole" bldLvl="1" animBg="1" rev="0" advAuto="0" spid="999" grpId="10"/>
      <p:bldP build="whole" bldLvl="1" animBg="1" rev="0" advAuto="0" spid="992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…..</a:t>
            </a:r>
          </a:p>
        </p:txBody>
      </p:sp>
      <p:sp>
        <p:nvSpPr>
          <p:cNvPr id="1002" name="內容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use decoder to generate something? </a:t>
            </a:r>
          </a:p>
        </p:txBody>
      </p:sp>
      <p:grpSp>
        <p:nvGrpSpPr>
          <p:cNvPr id="1011" name="群組 10"/>
          <p:cNvGrpSpPr/>
          <p:nvPr/>
        </p:nvGrpSpPr>
        <p:grpSpPr>
          <a:xfrm>
            <a:off x="3757712" y="508336"/>
            <a:ext cx="4757638" cy="1039140"/>
            <a:chOff x="0" y="0"/>
            <a:chExt cx="4757636" cy="1039138"/>
          </a:xfrm>
        </p:grpSpPr>
        <p:grpSp>
          <p:nvGrpSpPr>
            <p:cNvPr id="1005" name="矩形 3"/>
            <p:cNvGrpSpPr/>
            <p:nvPr/>
          </p:nvGrpSpPr>
          <p:grpSpPr>
            <a:xfrm>
              <a:off x="1745652" y="57805"/>
              <a:ext cx="1308101" cy="981334"/>
              <a:chOff x="0" y="0"/>
              <a:chExt cx="1308100" cy="981333"/>
            </a:xfrm>
          </p:grpSpPr>
          <p:sp>
            <p:nvSpPr>
              <p:cNvPr id="1003" name="矩形"/>
              <p:cNvSpPr/>
              <p:nvPr/>
            </p:nvSpPr>
            <p:spPr>
              <a:xfrm>
                <a:off x="0" y="0"/>
                <a:ext cx="1308100" cy="9813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hueOff val="198858"/>
                      <a:satOff val="-2084"/>
                      <a:lumOff val="20614"/>
                    </a:schemeClr>
                  </a:gs>
                  <a:gs pos="50000">
                    <a:srgbClr val="A1C1E5"/>
                  </a:gs>
                  <a:gs pos="100000">
                    <a:schemeClr val="accent1">
                      <a:hueOff val="173799"/>
                      <a:satOff val="1446"/>
                      <a:lumOff val="13545"/>
                    </a:schemeClr>
                  </a:gs>
                </a:gsLst>
                <a:lin ang="5400000" scaled="0"/>
              </a:gra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</a:p>
            </p:txBody>
          </p:sp>
          <p:sp>
            <p:nvSpPr>
              <p:cNvPr id="1004" name="NN…"/>
              <p:cNvSpPr txBox="1"/>
              <p:nvPr/>
            </p:nvSpPr>
            <p:spPr>
              <a:xfrm>
                <a:off x="0" y="89347"/>
                <a:ext cx="1308100" cy="802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400"/>
                </a:pPr>
                <a:r>
                  <a:t>NN</a:t>
                </a:r>
              </a:p>
              <a:p>
                <a:pPr algn="ctr">
                  <a:defRPr sz="2400"/>
                </a:pPr>
                <a:r>
                  <a:t>Decoder</a:t>
                </a:r>
              </a:p>
            </p:txBody>
          </p:sp>
        </p:grpSp>
        <p:sp>
          <p:nvSpPr>
            <p:cNvPr id="1006" name="矩形 4"/>
            <p:cNvSpPr/>
            <p:nvPr/>
          </p:nvSpPr>
          <p:spPr>
            <a:xfrm rot="5400000">
              <a:off x="600914" y="353599"/>
              <a:ext cx="766087" cy="32008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1007" name="矩形 5"/>
            <p:cNvSpPr txBox="1"/>
            <p:nvPr/>
          </p:nvSpPr>
          <p:spPr>
            <a:xfrm>
              <a:off x="-1" y="278532"/>
              <a:ext cx="776993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i="1" sz="2400" u="sng"/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008" name="向右箭號 6"/>
            <p:cNvSpPr/>
            <p:nvPr/>
          </p:nvSpPr>
          <p:spPr>
            <a:xfrm>
              <a:off x="1225200" y="278532"/>
              <a:ext cx="473167" cy="4616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9" name="向右箭號 7"/>
            <p:cNvSpPr/>
            <p:nvPr/>
          </p:nvSpPr>
          <p:spPr>
            <a:xfrm>
              <a:off x="3134956" y="291232"/>
              <a:ext cx="473166" cy="4616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10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55407" y="0"/>
              <a:ext cx="1102230" cy="1018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12" name="圖片 12" descr="圖片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650" y="2481440"/>
            <a:ext cx="3970760" cy="420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圖片 13" descr="圖片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01710" y="2481440"/>
            <a:ext cx="3858833" cy="3928885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矩形 14"/>
          <p:cNvSpPr/>
          <p:nvPr/>
        </p:nvSpPr>
        <p:spPr>
          <a:xfrm>
            <a:off x="1657350" y="3328987"/>
            <a:ext cx="1643064" cy="2257426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4" grpId="1"/>
      <p:bldP build="whole" bldLvl="1" animBg="1" rev="0" advAuto="0" spid="101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Auto-encoder</a:t>
            </a:r>
          </a:p>
        </p:txBody>
      </p:sp>
      <p:pic>
        <p:nvPicPr>
          <p:cNvPr id="133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858" y="2624813"/>
            <a:ext cx="1102230" cy="1018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矩形 4"/>
          <p:cNvGrpSpPr/>
          <p:nvPr/>
        </p:nvGrpSpPr>
        <p:grpSpPr>
          <a:xfrm>
            <a:off x="2689742" y="2655833"/>
            <a:ext cx="1308101" cy="1002281"/>
            <a:chOff x="0" y="0"/>
            <a:chExt cx="1308100" cy="1002279"/>
          </a:xfrm>
        </p:grpSpPr>
        <p:sp>
          <p:nvSpPr>
            <p:cNvPr id="134" name="矩形"/>
            <p:cNvSpPr/>
            <p:nvPr/>
          </p:nvSpPr>
          <p:spPr>
            <a:xfrm>
              <a:off x="0" y="-1"/>
              <a:ext cx="1308100" cy="100228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135" name="NN…"/>
            <p:cNvSpPr txBox="1"/>
            <p:nvPr/>
          </p:nvSpPr>
          <p:spPr>
            <a:xfrm>
              <a:off x="0" y="99819"/>
              <a:ext cx="130810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/>
              </a:pPr>
              <a:r>
                <a:t>NN</a:t>
              </a:r>
            </a:p>
            <a:p>
              <a:pPr algn="ctr">
                <a:defRPr sz="2400"/>
              </a:pPr>
              <a:r>
                <a:t>Encoder</a:t>
              </a:r>
            </a:p>
          </p:txBody>
        </p:sp>
      </p:grpSp>
      <p:grpSp>
        <p:nvGrpSpPr>
          <p:cNvPr id="139" name="矩形 5"/>
          <p:cNvGrpSpPr/>
          <p:nvPr/>
        </p:nvGrpSpPr>
        <p:grpSpPr>
          <a:xfrm>
            <a:off x="2689742" y="4510058"/>
            <a:ext cx="1308101" cy="981335"/>
            <a:chOff x="0" y="0"/>
            <a:chExt cx="1308100" cy="981333"/>
          </a:xfrm>
        </p:grpSpPr>
        <p:sp>
          <p:nvSpPr>
            <p:cNvPr id="137" name="矩形"/>
            <p:cNvSpPr/>
            <p:nvPr/>
          </p:nvSpPr>
          <p:spPr>
            <a:xfrm>
              <a:off x="0" y="0"/>
              <a:ext cx="1308100" cy="98133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198858"/>
                    <a:satOff val="-2084"/>
                    <a:lumOff val="20614"/>
                  </a:schemeClr>
                </a:gs>
                <a:gs pos="50000">
                  <a:srgbClr val="A1C1E5"/>
                </a:gs>
                <a:gs pos="100000">
                  <a:schemeClr val="accent1">
                    <a:hueOff val="173799"/>
                    <a:satOff val="1446"/>
                    <a:lumOff val="13545"/>
                  </a:schemeClr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138" name="NN…"/>
            <p:cNvSpPr txBox="1"/>
            <p:nvPr/>
          </p:nvSpPr>
          <p:spPr>
            <a:xfrm>
              <a:off x="0" y="89347"/>
              <a:ext cx="130810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/>
              </a:pPr>
              <a:r>
                <a:t>NN</a:t>
              </a:r>
            </a:p>
            <a:p>
              <a:pPr algn="ctr">
                <a:defRPr sz="2400"/>
              </a:pPr>
              <a:r>
                <a:t>Decoder</a:t>
              </a:r>
            </a:p>
          </p:txBody>
        </p:sp>
      </p:grpSp>
      <p:sp>
        <p:nvSpPr>
          <p:cNvPr id="140" name="矩形 6"/>
          <p:cNvSpPr/>
          <p:nvPr/>
        </p:nvSpPr>
        <p:spPr>
          <a:xfrm rot="5400000">
            <a:off x="4410411" y="2944952"/>
            <a:ext cx="766088" cy="320082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sp>
        <p:nvSpPr>
          <p:cNvPr id="141" name="矩形 7"/>
          <p:cNvSpPr txBox="1"/>
          <p:nvPr/>
        </p:nvSpPr>
        <p:spPr>
          <a:xfrm>
            <a:off x="4990152" y="2874160"/>
            <a:ext cx="77699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code</a:t>
            </a:r>
          </a:p>
        </p:txBody>
      </p:sp>
      <p:sp>
        <p:nvSpPr>
          <p:cNvPr id="142" name="矩形 8"/>
          <p:cNvSpPr txBox="1"/>
          <p:nvPr/>
        </p:nvSpPr>
        <p:spPr>
          <a:xfrm>
            <a:off x="6031772" y="2507415"/>
            <a:ext cx="2409786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Compact representation of the input object</a:t>
            </a:r>
          </a:p>
        </p:txBody>
      </p:sp>
      <p:pic>
        <p:nvPicPr>
          <p:cNvPr id="143" name="圖片 10" descr="圖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3414" y="4456531"/>
            <a:ext cx="1102230" cy="101872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矩形 18"/>
          <p:cNvSpPr/>
          <p:nvPr/>
        </p:nvSpPr>
        <p:spPr>
          <a:xfrm rot="5400000">
            <a:off x="1545002" y="4805853"/>
            <a:ext cx="766088" cy="320082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sp>
        <p:nvSpPr>
          <p:cNvPr id="145" name="矩形 19"/>
          <p:cNvSpPr txBox="1"/>
          <p:nvPr/>
        </p:nvSpPr>
        <p:spPr>
          <a:xfrm>
            <a:off x="888051" y="4735060"/>
            <a:ext cx="77699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 u="sng"/>
            </a:lvl1pPr>
          </a:lstStyle>
          <a:p>
            <a:pPr/>
            <a:r>
              <a:t>code</a:t>
            </a:r>
          </a:p>
        </p:txBody>
      </p:sp>
      <p:sp>
        <p:nvSpPr>
          <p:cNvPr id="146" name="矩形 20"/>
          <p:cNvSpPr txBox="1"/>
          <p:nvPr/>
        </p:nvSpPr>
        <p:spPr>
          <a:xfrm>
            <a:off x="6031772" y="4460064"/>
            <a:ext cx="2549280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Can reconstruct the original object</a:t>
            </a:r>
          </a:p>
        </p:txBody>
      </p:sp>
      <p:sp>
        <p:nvSpPr>
          <p:cNvPr id="147" name="向右箭號 23"/>
          <p:cNvSpPr/>
          <p:nvPr/>
        </p:nvSpPr>
        <p:spPr>
          <a:xfrm>
            <a:off x="2169290" y="2913439"/>
            <a:ext cx="473166" cy="4616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向右箭號 24"/>
          <p:cNvSpPr/>
          <p:nvPr/>
        </p:nvSpPr>
        <p:spPr>
          <a:xfrm>
            <a:off x="4079044" y="2926139"/>
            <a:ext cx="473166" cy="4616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向右箭號 25"/>
          <p:cNvSpPr/>
          <p:nvPr/>
        </p:nvSpPr>
        <p:spPr>
          <a:xfrm>
            <a:off x="2169290" y="4730786"/>
            <a:ext cx="473166" cy="4616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向右箭號 26"/>
          <p:cNvSpPr/>
          <p:nvPr/>
        </p:nvSpPr>
        <p:spPr>
          <a:xfrm>
            <a:off x="4079044" y="4743486"/>
            <a:ext cx="473166" cy="4616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直線接點 28"/>
          <p:cNvSpPr/>
          <p:nvPr/>
        </p:nvSpPr>
        <p:spPr>
          <a:xfrm>
            <a:off x="3342302" y="3658113"/>
            <a:ext cx="1" cy="812993"/>
          </a:xfrm>
          <a:prstGeom prst="line">
            <a:avLst/>
          </a:prstGeom>
          <a:ln w="76200">
            <a:solidFill>
              <a:srgbClr val="FF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文字方塊 29"/>
          <p:cNvSpPr txBox="1"/>
          <p:nvPr/>
        </p:nvSpPr>
        <p:spPr>
          <a:xfrm>
            <a:off x="3490917" y="3786780"/>
            <a:ext cx="2416422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0000"/>
                </a:solidFill>
              </a:defRPr>
            </a:lvl1pPr>
          </a:lstStyle>
          <a:p>
            <a:pPr/>
            <a:r>
              <a:t>Learn together</a:t>
            </a:r>
          </a:p>
        </p:txBody>
      </p:sp>
      <p:sp>
        <p:nvSpPr>
          <p:cNvPr id="153" name="矩形 30"/>
          <p:cNvSpPr txBox="1"/>
          <p:nvPr/>
        </p:nvSpPr>
        <p:spPr>
          <a:xfrm>
            <a:off x="628649" y="3621161"/>
            <a:ext cx="201167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28 X 28 = 784 </a:t>
            </a:r>
          </a:p>
        </p:txBody>
      </p:sp>
      <p:sp>
        <p:nvSpPr>
          <p:cNvPr id="154" name="矩形 31"/>
          <p:cNvSpPr txBox="1"/>
          <p:nvPr/>
        </p:nvSpPr>
        <p:spPr>
          <a:xfrm>
            <a:off x="3868361" y="2160254"/>
            <a:ext cx="190496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Usually &lt;784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1"/>
      <p:bldP build="whole" bldLvl="1" animBg="1" rev="0" advAuto="0" spid="142" grpId="9"/>
      <p:bldP build="whole" bldLvl="1" animBg="1" rev="0" advAuto="0" spid="141" grpId="4"/>
      <p:bldP build="whole" bldLvl="1" animBg="1" rev="0" advAuto="0" spid="140" grpId="3"/>
      <p:bldP build="whole" bldLvl="1" animBg="1" rev="0" advAuto="0" spid="146" grpId="14"/>
      <p:bldP build="whole" bldLvl="1" animBg="1" rev="0" advAuto="0" spid="150" grpId="16"/>
      <p:bldP build="whole" bldLvl="1" animBg="1" rev="0" advAuto="0" spid="139" grpId="10"/>
      <p:bldP build="whole" bldLvl="1" animBg="1" rev="0" advAuto="0" spid="147" grpId="5"/>
      <p:bldP build="whole" bldLvl="1" animBg="1" rev="0" advAuto="0" spid="149" grpId="15"/>
      <p:bldP build="whole" bldLvl="1" animBg="1" rev="0" advAuto="0" spid="151" grpId="17"/>
      <p:bldP build="whole" bldLvl="1" animBg="1" rev="0" advAuto="0" spid="154" grpId="8"/>
      <p:bldP build="whole" bldLvl="1" animBg="1" rev="0" advAuto="0" spid="148" grpId="6"/>
      <p:bldP build="whole" bldLvl="1" animBg="1" rev="0" advAuto="0" spid="136" grpId="2"/>
      <p:bldP build="whole" bldLvl="1" animBg="1" rev="0" advAuto="0" spid="145" grpId="13"/>
      <p:bldP build="whole" bldLvl="1" animBg="1" rev="0" advAuto="0" spid="133" grpId="1"/>
      <p:bldP build="whole" bldLvl="1" animBg="1" rev="0" advAuto="0" spid="153" grpId="7"/>
      <p:bldP build="whole" bldLvl="1" animBg="1" rev="0" advAuto="0" spid="144" grpId="12"/>
      <p:bldP build="whole" bldLvl="1" animBg="1" rev="0" advAuto="0" spid="152" grpId="18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/>
            <a:r>
              <a:t>Neural MachineTranslation    						            seq2seq</a:t>
            </a:r>
          </a:p>
        </p:txBody>
      </p:sp>
      <p:sp>
        <p:nvSpPr>
          <p:cNvPr id="1019" name="文本占位符 3"/>
          <p:cNvSpPr txBox="1"/>
          <p:nvPr>
            <p:ph type="body" idx="1"/>
          </p:nvPr>
        </p:nvSpPr>
        <p:spPr>
          <a:xfrm>
            <a:off x="628650" y="1934512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  <a:r>
              <a:t>Traditional phrase-based translation systems </a:t>
            </a:r>
          </a:p>
          <a:p>
            <a:pPr lvl="1"/>
            <a:r>
              <a:t>Break up </a:t>
            </a:r>
          </a:p>
          <a:p>
            <a:pPr lvl="1"/>
            <a:r>
              <a:t>Phrase-by-phrase</a:t>
            </a:r>
          </a:p>
          <a:p>
            <a:pPr/>
            <a:r>
              <a:t>NMT(mimic humans)</a:t>
            </a:r>
          </a:p>
          <a:p>
            <a:pPr lvl="1"/>
            <a:r>
              <a:t>Break up </a:t>
            </a:r>
          </a:p>
          <a:p>
            <a:pPr lvl="1"/>
            <a:r>
              <a:t>phrase-by-phrase</a:t>
            </a:r>
          </a:p>
        </p:txBody>
      </p:sp>
      <p:pic>
        <p:nvPicPr>
          <p:cNvPr id="102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09" y="5067622"/>
            <a:ext cx="7608104" cy="1080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 lvl="1" marL="228600" indent="-228600"/>
            <a:r>
              <a:t>Embedding(</a:t>
            </a:r>
            <a:r>
              <a:rPr sz="2400"/>
              <a:t>word2vec …</a:t>
            </a:r>
            <a:r>
              <a:t>)</a:t>
            </a:r>
          </a:p>
          <a:p>
            <a:pPr lvl="1">
              <a:defRPr b="1" sz="2400">
                <a:solidFill>
                  <a:srgbClr val="93C3EB"/>
                </a:solidFill>
              </a:defRPr>
            </a:pPr>
            <a:r>
              <a:t>encoder_inputs</a:t>
            </a:r>
          </a:p>
          <a:p>
            <a:pPr lvl="1">
              <a:defRPr b="1" sz="2400">
                <a:solidFill>
                  <a:srgbClr val="E68E8E"/>
                </a:solidFill>
              </a:defRPr>
            </a:pPr>
            <a:r>
              <a:t>decoder_inputs</a:t>
            </a:r>
          </a:p>
        </p:txBody>
      </p:sp>
      <p:sp>
        <p:nvSpPr>
          <p:cNvPr id="1024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5" name="直接连接符 5"/>
          <p:cNvSpPr/>
          <p:nvPr/>
        </p:nvSpPr>
        <p:spPr>
          <a:xfrm>
            <a:off x="5295330" y="4681181"/>
            <a:ext cx="2384" cy="4859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6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  <p:sp>
        <p:nvSpPr>
          <p:cNvPr id="1030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8080"/>
                </a:solidFill>
              </a:defRPr>
            </a:pPr>
            <a:r>
              <a:t>Embedding</a:t>
            </a:r>
          </a:p>
          <a:p>
            <a:pPr/>
            <a:r>
              <a:t>encoder</a:t>
            </a:r>
          </a:p>
          <a:p>
            <a:pPr lvl="1"/>
            <a:r>
              <a:t>RNN …</a:t>
            </a:r>
          </a:p>
        </p:txBody>
      </p:sp>
      <p:sp>
        <p:nvSpPr>
          <p:cNvPr id="1031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2" name="矩形 6"/>
          <p:cNvSpPr/>
          <p:nvPr/>
        </p:nvSpPr>
        <p:spPr>
          <a:xfrm>
            <a:off x="3411940" y="3369631"/>
            <a:ext cx="1883391" cy="120650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30" grpId="2"/>
      <p:bldP build="whole" bldLvl="1" animBg="1" rev="0" advAuto="0" spid="103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  <p:sp>
        <p:nvSpPr>
          <p:cNvPr id="1036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8080"/>
                </a:solidFill>
              </a:defRPr>
            </a:pPr>
            <a:r>
              <a:t>Embedding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encoder</a:t>
            </a:r>
          </a:p>
          <a:p>
            <a:pPr/>
            <a:r>
              <a:t>decoder</a:t>
            </a:r>
          </a:p>
          <a:p>
            <a:pPr lvl="1"/>
            <a:r>
              <a:t>RNN …</a:t>
            </a:r>
          </a:p>
        </p:txBody>
      </p:sp>
      <p:sp>
        <p:nvSpPr>
          <p:cNvPr id="1037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8" name="矩形 6"/>
          <p:cNvSpPr/>
          <p:nvPr/>
        </p:nvSpPr>
        <p:spPr>
          <a:xfrm>
            <a:off x="3411940" y="3369631"/>
            <a:ext cx="1883391" cy="1206509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9" name="矩形 7"/>
          <p:cNvSpPr/>
          <p:nvPr/>
        </p:nvSpPr>
        <p:spPr>
          <a:xfrm>
            <a:off x="5361837" y="3369631"/>
            <a:ext cx="1883391" cy="120650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9" grpId="1"/>
      <p:bldP build="p" bldLvl="5" animBg="1" rev="0" advAuto="0" spid="1036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  <p:sp>
        <p:nvSpPr>
          <p:cNvPr id="1043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8080"/>
                </a:solidFill>
              </a:defRPr>
            </a:pPr>
            <a:r>
              <a:t>Embedding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encoder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decoder</a:t>
            </a:r>
          </a:p>
          <a:p>
            <a:pPr/>
            <a:r>
              <a:t>projection</a:t>
            </a:r>
          </a:p>
          <a:p>
            <a:pPr lvl="1"/>
            <a:r>
              <a:t>Dense</a:t>
            </a:r>
          </a:p>
        </p:txBody>
      </p:sp>
      <p:sp>
        <p:nvSpPr>
          <p:cNvPr id="1044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5" name="矩形 8"/>
          <p:cNvSpPr/>
          <p:nvPr/>
        </p:nvSpPr>
        <p:spPr>
          <a:xfrm>
            <a:off x="4977207" y="2448169"/>
            <a:ext cx="2268019" cy="81641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5" grpId="1"/>
      <p:bldP build="p" bldLvl="5" animBg="1" rev="0" advAuto="0" spid="1043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  <p:sp>
        <p:nvSpPr>
          <p:cNvPr id="1049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8080"/>
                </a:solidFill>
              </a:defRPr>
            </a:pPr>
            <a:r>
              <a:t>Embedding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encoder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decoder</a:t>
            </a:r>
          </a:p>
          <a:p>
            <a:pPr>
              <a:defRPr>
                <a:solidFill>
                  <a:srgbClr val="FF8080"/>
                </a:solidFill>
              </a:defRPr>
            </a:pPr>
            <a:r>
              <a:t>Projection</a:t>
            </a:r>
          </a:p>
          <a:p>
            <a:pPr/>
            <a:r>
              <a:t>Loss</a:t>
            </a:r>
          </a:p>
          <a:p>
            <a:pPr lvl="1">
              <a:defRPr sz="2400"/>
            </a:pPr>
            <a:r>
              <a:t>decoder_output</a:t>
            </a:r>
          </a:p>
          <a:p>
            <a:pPr lvl="2" marL="739138" indent="-228600">
              <a:defRPr sz="2400"/>
            </a:pPr>
            <a:r>
              <a:t>target_output</a:t>
            </a:r>
          </a:p>
        </p:txBody>
      </p:sp>
      <p:sp>
        <p:nvSpPr>
          <p:cNvPr id="1050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1" name="矩形 8"/>
          <p:cNvSpPr/>
          <p:nvPr/>
        </p:nvSpPr>
        <p:spPr>
          <a:xfrm>
            <a:off x="4977207" y="2448169"/>
            <a:ext cx="2268019" cy="816419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2" name="矩形 9"/>
          <p:cNvSpPr/>
          <p:nvPr/>
        </p:nvSpPr>
        <p:spPr>
          <a:xfrm>
            <a:off x="5305078" y="2032000"/>
            <a:ext cx="1996907" cy="27986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2" grpId="1"/>
      <p:bldP build="p" bldLvl="5" animBg="1" rev="0" advAuto="0" spid="1049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Neural machine translation-Training</a:t>
            </a:r>
          </a:p>
        </p:txBody>
      </p:sp>
      <p:sp>
        <p:nvSpPr>
          <p:cNvPr id="1056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/>
            <a:r>
              <a:t>Embedding</a:t>
            </a:r>
          </a:p>
          <a:p>
            <a:pPr/>
            <a:r>
              <a:t>encoder</a:t>
            </a:r>
          </a:p>
          <a:p>
            <a:pPr/>
            <a:r>
              <a:t>decoder</a:t>
            </a:r>
          </a:p>
          <a:p>
            <a:pPr/>
            <a:r>
              <a:t>Projection</a:t>
            </a:r>
          </a:p>
          <a:p>
            <a:pPr/>
            <a:r>
              <a:t>Loss</a:t>
            </a:r>
          </a:p>
        </p:txBody>
      </p:sp>
      <p:sp>
        <p:nvSpPr>
          <p:cNvPr id="1057" name="矩形 11"/>
          <p:cNvSpPr/>
          <p:nvPr/>
        </p:nvSpPr>
        <p:spPr>
          <a:xfrm>
            <a:off x="3411940" y="4681182"/>
            <a:ext cx="3766782" cy="54591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8" name="矩形 8"/>
          <p:cNvSpPr/>
          <p:nvPr/>
        </p:nvSpPr>
        <p:spPr>
          <a:xfrm>
            <a:off x="4977207" y="2448169"/>
            <a:ext cx="2268019" cy="816419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9" name="矩形 9"/>
          <p:cNvSpPr/>
          <p:nvPr/>
        </p:nvSpPr>
        <p:spPr>
          <a:xfrm>
            <a:off x="5305078" y="2032000"/>
            <a:ext cx="1996907" cy="279867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960" y="1660911"/>
            <a:ext cx="3896823" cy="419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>
            <a:lvl1pPr defTabSz="896111">
              <a:defRPr sz="3822"/>
            </a:lvl1pPr>
          </a:lstStyle>
          <a:p>
            <a:pPr/>
            <a:r>
              <a:t>Inference – How to generate translations</a:t>
            </a:r>
          </a:p>
        </p:txBody>
      </p:sp>
      <p:sp>
        <p:nvSpPr>
          <p:cNvPr id="1063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119B5D"/>
                </a:solidFill>
              </a:defRPr>
            </a:pPr>
            <a:r>
              <a:t>Greedy decoding</a:t>
            </a:r>
          </a:p>
          <a:p>
            <a:pPr/>
            <a:r>
              <a:t>Heuristic stop strategy</a:t>
            </a:r>
          </a:p>
          <a:p>
            <a:pPr lvl="1"/>
            <a:r>
              <a:t>(source_sequence_length) *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371" y="1660911"/>
            <a:ext cx="5308125" cy="4368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標題 1"/>
          <p:cNvSpPr txBox="1"/>
          <p:nvPr>
            <p:ph type="title"/>
          </p:nvPr>
        </p:nvSpPr>
        <p:spPr>
          <a:xfrm>
            <a:off x="628650" y="457200"/>
            <a:ext cx="8078621" cy="1203712"/>
          </a:xfrm>
          <a:prstGeom prst="rect">
            <a:avLst/>
          </a:prstGeom>
        </p:spPr>
        <p:txBody>
          <a:bodyPr/>
          <a:lstStyle/>
          <a:p>
            <a:pPr defTabSz="896111">
              <a:defRPr sz="3822"/>
            </a:pPr>
            <a:r>
              <a:t>Neural MachineTranslation 						        </a:t>
            </a:r>
            <a:r>
              <a:rPr sz="2744"/>
              <a:t>Attention Mechanism</a:t>
            </a:r>
          </a:p>
        </p:txBody>
      </p:sp>
      <p:sp>
        <p:nvSpPr>
          <p:cNvPr id="1067" name="文本占位符 3"/>
          <p:cNvSpPr txBox="1"/>
          <p:nvPr>
            <p:ph type="body" idx="1"/>
          </p:nvPr>
        </p:nvSpPr>
        <p:spPr>
          <a:xfrm>
            <a:off x="628650" y="1797216"/>
            <a:ext cx="807862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Encoder last state</a:t>
            </a:r>
          </a:p>
          <a:p>
            <a:pPr/>
            <a:r>
              <a:t>Other Hidden State</a:t>
            </a:r>
          </a:p>
        </p:txBody>
      </p:sp>
      <p:sp>
        <p:nvSpPr>
          <p:cNvPr id="1068" name="矩形 6"/>
          <p:cNvSpPr/>
          <p:nvPr/>
        </p:nvSpPr>
        <p:spPr>
          <a:xfrm>
            <a:off x="5328141" y="3352800"/>
            <a:ext cx="463059" cy="62008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069" name="矩形 7"/>
          <p:cNvSpPr/>
          <p:nvPr/>
        </p:nvSpPr>
        <p:spPr>
          <a:xfrm>
            <a:off x="3415224" y="3352798"/>
            <a:ext cx="1783695" cy="620086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 b="1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8" grpId="1"/>
      <p:bldP build="p" bldLvl="1" animBg="1" rev="0" advAuto="0" spid="1067" grpId="2"/>
      <p:bldP build="whole" bldLvl="1" animBg="1" rev="0" advAuto="0" spid="1069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  <p:sp>
        <p:nvSpPr>
          <p:cNvPr id="1073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4" name="矩形 8"/>
          <p:cNvSpPr/>
          <p:nvPr/>
        </p:nvSpPr>
        <p:spPr>
          <a:xfrm>
            <a:off x="3828350" y="3116434"/>
            <a:ext cx="696687" cy="496200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075" name="矩形 15"/>
          <p:cNvSpPr/>
          <p:nvPr/>
        </p:nvSpPr>
        <p:spPr>
          <a:xfrm>
            <a:off x="4779422" y="2618359"/>
            <a:ext cx="648922" cy="357071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076" name="矩形 16"/>
          <p:cNvSpPr/>
          <p:nvPr/>
        </p:nvSpPr>
        <p:spPr>
          <a:xfrm>
            <a:off x="5923222" y="2173491"/>
            <a:ext cx="887214" cy="444869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6" grpId="5"/>
      <p:bldP build="whole" bldLvl="1" animBg="1" rev="0" advAuto="0" spid="1074" grpId="2"/>
      <p:bldP build="whole" bldLvl="1" animBg="1" rev="0" advAuto="0" spid="1073" grpId="3"/>
      <p:bldP build="whole" bldLvl="1" animBg="1" rev="0" advAuto="0" spid="1071" grpId="1"/>
      <p:bldP build="whole" bldLvl="1" animBg="1" rev="0" advAuto="0" spid="1075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Recap: PCA</a:t>
            </a:r>
          </a:p>
        </p:txBody>
      </p:sp>
      <p:sp>
        <p:nvSpPr>
          <p:cNvPr id="157" name="矩形 3"/>
          <p:cNvSpPr/>
          <p:nvPr/>
        </p:nvSpPr>
        <p:spPr>
          <a:xfrm>
            <a:off x="2121300" y="2538259"/>
            <a:ext cx="468001" cy="1928554"/>
          </a:xfrm>
          <a:prstGeom prst="rect">
            <a:avLst/>
          </a:prstGeom>
          <a:gradFill>
            <a:gsLst>
              <a:gs pos="0">
                <a:schemeClr val="accent1">
                  <a:hueOff val="198858"/>
                  <a:satOff val="-2084"/>
                  <a:lumOff val="20614"/>
                </a:schemeClr>
              </a:gs>
              <a:gs pos="50000">
                <a:srgbClr val="A1C1E5"/>
              </a:gs>
              <a:gs pos="100000">
                <a:schemeClr val="accent1">
                  <a:hueOff val="173799"/>
                  <a:satOff val="1446"/>
                  <a:lumOff val="13545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58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191" y="2993170"/>
            <a:ext cx="1102230" cy="1018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" name="文字方塊 5"/>
          <p:cNvGrpSpPr/>
          <p:nvPr/>
        </p:nvGrpSpPr>
        <p:grpSpPr>
          <a:xfrm>
            <a:off x="2241502" y="3310642"/>
            <a:ext cx="241733" cy="369333"/>
            <a:chOff x="0" y="0"/>
            <a:chExt cx="241731" cy="369332"/>
          </a:xfrm>
        </p:grpSpPr>
        <p:sp>
          <p:nvSpPr>
            <p:cNvPr id="159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162" name="矩形 6"/>
          <p:cNvSpPr txBox="1"/>
          <p:nvPr/>
        </p:nvSpPr>
        <p:spPr>
          <a:xfrm>
            <a:off x="1501065" y="4498376"/>
            <a:ext cx="15895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Input layer</a:t>
            </a:r>
          </a:p>
        </p:txBody>
      </p:sp>
      <p:sp>
        <p:nvSpPr>
          <p:cNvPr id="163" name="矩形 7"/>
          <p:cNvSpPr/>
          <p:nvPr/>
        </p:nvSpPr>
        <p:spPr>
          <a:xfrm rot="5400000">
            <a:off x="3963658" y="3261309"/>
            <a:ext cx="1209245" cy="468001"/>
          </a:xfrm>
          <a:prstGeom prst="rect">
            <a:avLst/>
          </a:prstGeom>
          <a:gradFill>
            <a:gsLst>
              <a:gs pos="0">
                <a:schemeClr val="accent2">
                  <a:hueOff val="-368864"/>
                  <a:lumOff val="24249"/>
                </a:schemeClr>
              </a:gs>
              <a:gs pos="50000">
                <a:srgbClr val="F5B093"/>
              </a:gs>
              <a:gs pos="100000">
                <a:schemeClr val="accent2">
                  <a:hueOff val="-353522"/>
                  <a:satOff val="5390"/>
                  <a:lumOff val="17469"/>
                </a:schemeClr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 sz="2400"/>
            </a:pPr>
          </a:p>
        </p:txBody>
      </p:sp>
      <p:sp>
        <p:nvSpPr>
          <p:cNvPr id="164" name="向右箭號 9"/>
          <p:cNvSpPr/>
          <p:nvPr/>
        </p:nvSpPr>
        <p:spPr>
          <a:xfrm>
            <a:off x="3043521" y="3199918"/>
            <a:ext cx="933254" cy="6052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7" name="文字方塊 10"/>
          <p:cNvGrpSpPr/>
          <p:nvPr/>
        </p:nvGrpSpPr>
        <p:grpSpPr>
          <a:xfrm>
            <a:off x="3257131" y="3805152"/>
            <a:ext cx="372732" cy="369334"/>
            <a:chOff x="0" y="0"/>
            <a:chExt cx="372731" cy="369332"/>
          </a:xfrm>
        </p:grpSpPr>
        <p:sp>
          <p:nvSpPr>
            <p:cNvPr id="165" name="正方形"/>
            <p:cNvSpPr/>
            <p:nvPr/>
          </p:nvSpPr>
          <p:spPr>
            <a:xfrm>
              <a:off x="-1" y="-1"/>
              <a:ext cx="372733" cy="369334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文本"/>
            <p:cNvSpPr txBox="1"/>
            <p:nvPr/>
          </p:nvSpPr>
          <p:spPr>
            <a:xfrm>
              <a:off x="-1" y="-1"/>
              <a:ext cx="37273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168" name="矩形 11"/>
          <p:cNvSpPr/>
          <p:nvPr/>
        </p:nvSpPr>
        <p:spPr>
          <a:xfrm>
            <a:off x="6616251" y="2538259"/>
            <a:ext cx="468001" cy="1928554"/>
          </a:xfrm>
          <a:prstGeom prst="rect">
            <a:avLst/>
          </a:prstGeom>
          <a:gradFill>
            <a:gsLst>
              <a:gs pos="0">
                <a:schemeClr val="accent1">
                  <a:hueOff val="198858"/>
                  <a:satOff val="-2084"/>
                  <a:lumOff val="20614"/>
                </a:schemeClr>
              </a:gs>
              <a:gs pos="50000">
                <a:srgbClr val="A1C1E5"/>
              </a:gs>
              <a:gs pos="100000">
                <a:schemeClr val="accent1">
                  <a:hueOff val="173799"/>
                  <a:satOff val="1446"/>
                  <a:lumOff val="13545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71" name="文字方塊 12"/>
          <p:cNvGrpSpPr/>
          <p:nvPr/>
        </p:nvGrpSpPr>
        <p:grpSpPr>
          <a:xfrm>
            <a:off x="6729383" y="3247993"/>
            <a:ext cx="241733" cy="369333"/>
            <a:chOff x="0" y="0"/>
            <a:chExt cx="241731" cy="369332"/>
          </a:xfrm>
        </p:grpSpPr>
        <p:sp>
          <p:nvSpPr>
            <p:cNvPr id="169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172" name="向右箭號 13"/>
          <p:cNvSpPr/>
          <p:nvPr/>
        </p:nvSpPr>
        <p:spPr>
          <a:xfrm>
            <a:off x="5337238" y="3199918"/>
            <a:ext cx="933254" cy="6052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5" name="文字方塊 14"/>
          <p:cNvGrpSpPr/>
          <p:nvPr/>
        </p:nvGrpSpPr>
        <p:grpSpPr>
          <a:xfrm>
            <a:off x="5550847" y="3805152"/>
            <a:ext cx="537392" cy="369334"/>
            <a:chOff x="0" y="0"/>
            <a:chExt cx="537390" cy="369332"/>
          </a:xfrm>
        </p:grpSpPr>
        <p:sp>
          <p:nvSpPr>
            <p:cNvPr id="173" name="矩形"/>
            <p:cNvSpPr/>
            <p:nvPr/>
          </p:nvSpPr>
          <p:spPr>
            <a:xfrm>
              <a:off x="-1" y="-1"/>
              <a:ext cx="537392" cy="369334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文本"/>
            <p:cNvSpPr txBox="1"/>
            <p:nvPr/>
          </p:nvSpPr>
          <p:spPr>
            <a:xfrm>
              <a:off x="-1" y="-1"/>
              <a:ext cx="53739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176" name="矩形 15"/>
          <p:cNvSpPr txBox="1"/>
          <p:nvPr/>
        </p:nvSpPr>
        <p:spPr>
          <a:xfrm>
            <a:off x="6080506" y="4429888"/>
            <a:ext cx="178917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 layer</a:t>
            </a:r>
          </a:p>
        </p:txBody>
      </p:sp>
      <p:sp>
        <p:nvSpPr>
          <p:cNvPr id="177" name="矩形 16"/>
          <p:cNvSpPr txBox="1"/>
          <p:nvPr/>
        </p:nvSpPr>
        <p:spPr>
          <a:xfrm>
            <a:off x="3619708" y="4215710"/>
            <a:ext cx="189871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t>hidden layer</a:t>
            </a:r>
          </a:p>
          <a:p>
            <a:pPr algn="ctr">
              <a:defRPr sz="2400"/>
            </a:pPr>
            <a:r>
              <a:t>(linear)</a:t>
            </a:r>
          </a:p>
        </p:txBody>
      </p:sp>
      <p:pic>
        <p:nvPicPr>
          <p:cNvPr id="178" name="圖片 17" descr="圖片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5595" y="2890686"/>
            <a:ext cx="1093506" cy="10452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文字方塊 18"/>
          <p:cNvGrpSpPr/>
          <p:nvPr/>
        </p:nvGrpSpPr>
        <p:grpSpPr>
          <a:xfrm>
            <a:off x="4479459" y="3310642"/>
            <a:ext cx="219740" cy="369333"/>
            <a:chOff x="0" y="0"/>
            <a:chExt cx="219739" cy="369332"/>
          </a:xfrm>
        </p:grpSpPr>
        <p:sp>
          <p:nvSpPr>
            <p:cNvPr id="179" name="矩形"/>
            <p:cNvSpPr/>
            <p:nvPr/>
          </p:nvSpPr>
          <p:spPr>
            <a:xfrm>
              <a:off x="-1" y="-1"/>
              <a:ext cx="219741" cy="369334"/>
            </a:xfrm>
            <a:prstGeom prst="rect">
              <a:avLst/>
            </a:prstGeom>
            <a:blipFill rotWithShape="1">
              <a:blip r:embed="rId9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文本"/>
            <p:cNvSpPr txBox="1"/>
            <p:nvPr/>
          </p:nvSpPr>
          <p:spPr>
            <a:xfrm>
              <a:off x="-1" y="-1"/>
              <a:ext cx="21974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182" name="直線接點 20"/>
          <p:cNvSpPr/>
          <p:nvPr/>
        </p:nvSpPr>
        <p:spPr>
          <a:xfrm flipH="1" flipV="1">
            <a:off x="2382485" y="2054803"/>
            <a:ext cx="4467767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直線接點 21"/>
          <p:cNvSpPr/>
          <p:nvPr/>
        </p:nvSpPr>
        <p:spPr>
          <a:xfrm>
            <a:off x="2383120" y="2030831"/>
            <a:ext cx="1" cy="509589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直線接點 22"/>
          <p:cNvSpPr/>
          <p:nvPr/>
        </p:nvSpPr>
        <p:spPr>
          <a:xfrm>
            <a:off x="6850885" y="2029307"/>
            <a:ext cx="1" cy="509589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文字方塊 49"/>
          <p:cNvSpPr txBox="1"/>
          <p:nvPr/>
        </p:nvSpPr>
        <p:spPr>
          <a:xfrm>
            <a:off x="3240507" y="2071317"/>
            <a:ext cx="29527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As close as possible</a:t>
            </a:r>
          </a:p>
        </p:txBody>
      </p:sp>
      <p:grpSp>
        <p:nvGrpSpPr>
          <p:cNvPr id="190" name="群組 25"/>
          <p:cNvGrpSpPr/>
          <p:nvPr/>
        </p:nvGrpSpPr>
        <p:grpSpPr>
          <a:xfrm>
            <a:off x="3293493" y="1535426"/>
            <a:ext cx="2644203" cy="447041"/>
            <a:chOff x="0" y="0"/>
            <a:chExt cx="2644201" cy="447040"/>
          </a:xfrm>
        </p:grpSpPr>
        <p:sp>
          <p:nvSpPr>
            <p:cNvPr id="186" name="文字方塊 49"/>
            <p:cNvSpPr txBox="1"/>
            <p:nvPr/>
          </p:nvSpPr>
          <p:spPr>
            <a:xfrm>
              <a:off x="0" y="0"/>
              <a:ext cx="1484112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Minimize</a:t>
              </a:r>
            </a:p>
          </p:txBody>
        </p:sp>
        <p:grpSp>
          <p:nvGrpSpPr>
            <p:cNvPr id="189" name="文字方塊 27"/>
            <p:cNvGrpSpPr/>
            <p:nvPr/>
          </p:nvGrpSpPr>
          <p:grpSpPr>
            <a:xfrm>
              <a:off x="1396616" y="31289"/>
              <a:ext cx="1247586" cy="369333"/>
              <a:chOff x="0" y="0"/>
              <a:chExt cx="1247584" cy="369332"/>
            </a:xfrm>
          </p:grpSpPr>
          <p:sp>
            <p:nvSpPr>
              <p:cNvPr id="187" name="矩形"/>
              <p:cNvSpPr/>
              <p:nvPr/>
            </p:nvSpPr>
            <p:spPr>
              <a:xfrm>
                <a:off x="0" y="-1"/>
                <a:ext cx="1247585" cy="369334"/>
              </a:xfrm>
              <a:prstGeom prst="rect">
                <a:avLst/>
              </a:prstGeom>
              <a:blipFill rotWithShape="1">
                <a:blip r:embed="rId10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8" name="文本"/>
              <p:cNvSpPr txBox="1"/>
              <p:nvPr/>
            </p:nvSpPr>
            <p:spPr>
              <a:xfrm>
                <a:off x="0" y="-1"/>
                <a:ext cx="1247585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 </a:t>
                </a:r>
              </a:p>
            </p:txBody>
          </p:sp>
        </p:grpSp>
      </p:grpSp>
      <p:sp>
        <p:nvSpPr>
          <p:cNvPr id="191" name="文字方塊 28"/>
          <p:cNvSpPr txBox="1"/>
          <p:nvPr/>
        </p:nvSpPr>
        <p:spPr>
          <a:xfrm>
            <a:off x="3362621" y="4979063"/>
            <a:ext cx="241132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FF0000"/>
                </a:solidFill>
              </a:defRPr>
            </a:lvl1pPr>
          </a:lstStyle>
          <a:p>
            <a:pPr/>
            <a:r>
              <a:t>Bottleneck later</a:t>
            </a:r>
          </a:p>
        </p:txBody>
      </p:sp>
      <p:sp>
        <p:nvSpPr>
          <p:cNvPr id="192" name="文字方塊 32"/>
          <p:cNvSpPr txBox="1"/>
          <p:nvPr/>
        </p:nvSpPr>
        <p:spPr>
          <a:xfrm>
            <a:off x="2061057" y="5787061"/>
            <a:ext cx="5258103" cy="80899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Output of the hidden layer is the code</a:t>
            </a:r>
          </a:p>
        </p:txBody>
      </p:sp>
      <p:sp>
        <p:nvSpPr>
          <p:cNvPr id="193" name="文字方塊 35"/>
          <p:cNvSpPr txBox="1"/>
          <p:nvPr/>
        </p:nvSpPr>
        <p:spPr>
          <a:xfrm>
            <a:off x="2735926" y="2748027"/>
            <a:ext cx="148645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pPr/>
            <a:r>
              <a:t>encode</a:t>
            </a:r>
          </a:p>
        </p:txBody>
      </p:sp>
      <p:sp>
        <p:nvSpPr>
          <p:cNvPr id="194" name="文字方塊 36"/>
          <p:cNvSpPr txBox="1"/>
          <p:nvPr/>
        </p:nvSpPr>
        <p:spPr>
          <a:xfrm>
            <a:off x="4986363" y="2751506"/>
            <a:ext cx="14864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pPr/>
            <a:r>
              <a:t>decode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9"/>
      <p:bldP build="whole" bldLvl="1" animBg="1" rev="0" advAuto="0" spid="167" grpId="5"/>
      <p:bldP build="whole" bldLvl="1" animBg="1" rev="0" advAuto="0" spid="176" grpId="19"/>
      <p:bldP build="whole" bldLvl="1" animBg="1" rev="0" advAuto="0" spid="185" grpId="16"/>
      <p:bldP build="whole" bldLvl="1" animBg="1" rev="0" advAuto="0" spid="181" grpId="7"/>
      <p:bldP build="whole" bldLvl="1" animBg="1" rev="0" advAuto="0" spid="158" grpId="2"/>
      <p:bldP build="whole" bldLvl="1" animBg="1" rev="0" advAuto="0" spid="193" grpId="22"/>
      <p:bldP build="whole" bldLvl="1" animBg="1" rev="0" advAuto="0" spid="172" grpId="8"/>
      <p:bldP build="whole" bldLvl="1" animBg="1" rev="0" advAuto="0" spid="183" grpId="14"/>
      <p:bldP build="whole" bldLvl="1" animBg="1" rev="0" advAuto="0" spid="182" grpId="13"/>
      <p:bldP build="whole" bldLvl="1" animBg="1" rev="0" advAuto="0" spid="163" grpId="6"/>
      <p:bldP build="whole" bldLvl="1" animBg="1" rev="0" advAuto="0" spid="164" grpId="4"/>
      <p:bldP build="whole" bldLvl="1" animBg="1" rev="0" advAuto="0" spid="192" grpId="24"/>
      <p:bldP build="whole" bldLvl="1" animBg="1" rev="0" advAuto="0" spid="191" grpId="21"/>
      <p:bldP build="whole" bldLvl="1" animBg="1" rev="0" advAuto="0" spid="194" grpId="23"/>
      <p:bldP build="whole" bldLvl="1" animBg="1" rev="0" advAuto="0" spid="184" grpId="15"/>
      <p:bldP build="whole" bldLvl="1" animBg="1" rev="0" advAuto="0" spid="157" grpId="1"/>
      <p:bldP build="whole" bldLvl="1" animBg="1" rev="0" advAuto="0" spid="190" grpId="17"/>
      <p:bldP build="whole" bldLvl="1" animBg="1" rev="0" advAuto="0" spid="178" grpId="11"/>
      <p:bldP build="whole" bldLvl="1" animBg="1" rev="0" advAuto="0" spid="168" grpId="10"/>
      <p:bldP build="whole" bldLvl="1" animBg="1" rev="0" advAuto="0" spid="171" grpId="12"/>
      <p:bldP build="whole" bldLvl="1" animBg="1" rev="0" advAuto="0" spid="177" grpId="20"/>
      <p:bldP build="whole" bldLvl="1" animBg="1" rev="0" advAuto="0" spid="162" grpId="18"/>
      <p:bldP build="whole" bldLvl="1" animBg="1" rev="0" advAuto="0" spid="161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  <p:sp>
        <p:nvSpPr>
          <p:cNvPr id="1080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1" name="矩形 8"/>
          <p:cNvSpPr/>
          <p:nvPr/>
        </p:nvSpPr>
        <p:spPr>
          <a:xfrm>
            <a:off x="3828350" y="3116434"/>
            <a:ext cx="696687" cy="496200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108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0" r="58668" b="56338"/>
          <a:stretch>
            <a:fillRect/>
          </a:stretch>
        </p:blipFill>
        <p:spPr>
          <a:xfrm>
            <a:off x="657636" y="1721605"/>
            <a:ext cx="3779379" cy="896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rcRect l="0" t="0" r="8468" b="0"/>
          <a:stretch>
            <a:fillRect/>
          </a:stretch>
        </p:blipFill>
        <p:spPr>
          <a:xfrm>
            <a:off x="628649" y="5586403"/>
            <a:ext cx="7688038" cy="84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  <p:sp>
        <p:nvSpPr>
          <p:cNvPr id="1087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88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0" r="58668" b="56338"/>
          <a:stretch>
            <a:fillRect/>
          </a:stretch>
        </p:blipFill>
        <p:spPr>
          <a:xfrm>
            <a:off x="657636" y="1721605"/>
            <a:ext cx="3779379" cy="896755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文本框 12"/>
          <p:cNvSpPr txBox="1"/>
          <p:nvPr/>
        </p:nvSpPr>
        <p:spPr>
          <a:xfrm>
            <a:off x="155575" y="6093624"/>
            <a:ext cx="888954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(Neural Machine Translation by Jointly Learning to Align and Translate 2015. Bahdanau at al.)</a:t>
            </a:r>
          </a:p>
        </p:txBody>
      </p:sp>
      <p:pic>
        <p:nvPicPr>
          <p:cNvPr id="1090" name="图片 13" descr="图片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58945" y="2701168"/>
            <a:ext cx="3268289" cy="3456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94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0" r="58668" b="56338"/>
          <a:stretch>
            <a:fillRect/>
          </a:stretch>
        </p:blipFill>
        <p:spPr>
          <a:xfrm>
            <a:off x="657636" y="1721605"/>
            <a:ext cx="3779379" cy="896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5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rcRect l="0" t="0" r="8468" b="0"/>
          <a:stretch>
            <a:fillRect/>
          </a:stretch>
        </p:blipFill>
        <p:spPr>
          <a:xfrm>
            <a:off x="628649" y="5586403"/>
            <a:ext cx="7688038" cy="848954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矩形 13"/>
          <p:cNvSpPr/>
          <p:nvPr/>
        </p:nvSpPr>
        <p:spPr>
          <a:xfrm>
            <a:off x="4779422" y="2618359"/>
            <a:ext cx="648922" cy="357071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097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  <p:pic>
        <p:nvPicPr>
          <p:cNvPr id="1098" name="图片 16" descr="图片 16"/>
          <p:cNvPicPr>
            <a:picLocks noChangeAspect="1"/>
          </p:cNvPicPr>
          <p:nvPr/>
        </p:nvPicPr>
        <p:blipFill>
          <a:blip r:embed="rId3">
            <a:extLst/>
          </a:blip>
          <a:srcRect l="0" t="43885" r="79572" b="29968"/>
          <a:stretch>
            <a:fillRect/>
          </a:stretch>
        </p:blipFill>
        <p:spPr>
          <a:xfrm>
            <a:off x="578407" y="2827507"/>
            <a:ext cx="1867851" cy="537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0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0" r="58668" b="56338"/>
          <a:stretch>
            <a:fillRect/>
          </a:stretch>
        </p:blipFill>
        <p:spPr>
          <a:xfrm>
            <a:off x="657636" y="1721605"/>
            <a:ext cx="3779379" cy="896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3" name="图片 11" descr="图片 11"/>
          <p:cNvPicPr>
            <a:picLocks noChangeAspect="1"/>
          </p:cNvPicPr>
          <p:nvPr/>
        </p:nvPicPr>
        <p:blipFill>
          <a:blip r:embed="rId4">
            <a:extLst/>
          </a:blip>
          <a:srcRect l="0" t="0" r="8468" b="0"/>
          <a:stretch>
            <a:fillRect/>
          </a:stretch>
        </p:blipFill>
        <p:spPr>
          <a:xfrm>
            <a:off x="628649" y="5586403"/>
            <a:ext cx="7688038" cy="84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图片 12" descr="图片 12"/>
          <p:cNvPicPr>
            <a:picLocks noChangeAspect="1"/>
          </p:cNvPicPr>
          <p:nvPr/>
        </p:nvPicPr>
        <p:blipFill>
          <a:blip r:embed="rId3">
            <a:extLst/>
          </a:blip>
          <a:srcRect l="0" t="43885" r="79572" b="29968"/>
          <a:stretch>
            <a:fillRect/>
          </a:stretch>
        </p:blipFill>
        <p:spPr>
          <a:xfrm>
            <a:off x="578407" y="2827507"/>
            <a:ext cx="1867851" cy="53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rcRect l="0" t="75879" r="56953" b="2407"/>
          <a:stretch>
            <a:fillRect/>
          </a:stretch>
        </p:blipFill>
        <p:spPr>
          <a:xfrm>
            <a:off x="635995" y="3788228"/>
            <a:ext cx="3936005" cy="445983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矩形 15"/>
          <p:cNvSpPr/>
          <p:nvPr/>
        </p:nvSpPr>
        <p:spPr>
          <a:xfrm>
            <a:off x="5923222" y="2173491"/>
            <a:ext cx="887214" cy="444869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107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578" y="1712461"/>
            <a:ext cx="5123544" cy="3800347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文本占位符 3"/>
          <p:cNvSpPr txBox="1"/>
          <p:nvPr>
            <p:ph type="body" idx="1"/>
          </p:nvPr>
        </p:nvSpPr>
        <p:spPr>
          <a:xfrm>
            <a:off x="628650" y="1712461"/>
            <a:ext cx="8078621" cy="435133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Input-feeding Approach</a:t>
            </a:r>
          </a:p>
          <a:p>
            <a:pPr lvl="1">
              <a:defRPr sz="1600"/>
            </a:pPr>
            <a:r>
              <a:t>(a) we hope to make the model fully </a:t>
            </a:r>
          </a:p>
          <a:p>
            <a:pPr lvl="1" marL="0" indent="457200">
              <a:buSzTx/>
              <a:buNone/>
              <a:defRPr sz="1600"/>
            </a:pPr>
            <a:r>
              <a:t>aware of previous alignment choices</a:t>
            </a:r>
          </a:p>
          <a:p>
            <a:pPr lvl="1">
              <a:defRPr sz="1600"/>
            </a:pPr>
            <a:r>
              <a:t>(b) we create a very deep network</a:t>
            </a:r>
          </a:p>
          <a:p>
            <a:pPr lvl="1" marL="0" indent="457200">
              <a:buSzTx/>
              <a:buNone/>
              <a:defRPr sz="1600"/>
            </a:pPr>
            <a:r>
              <a:t>spanning both horizontally and vertically</a:t>
            </a:r>
            <a:r>
              <a:rPr sz="2800"/>
              <a:t>.</a:t>
            </a:r>
          </a:p>
        </p:txBody>
      </p:sp>
      <p:sp>
        <p:nvSpPr>
          <p:cNvPr id="1111" name="標題 1"/>
          <p:cNvSpPr txBox="1"/>
          <p:nvPr>
            <p:ph type="title"/>
          </p:nvPr>
        </p:nvSpPr>
        <p:spPr>
          <a:xfrm>
            <a:off x="628650" y="365123"/>
            <a:ext cx="8078621" cy="1579569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Neural MachineTranslation-Training    					</a:t>
            </a:r>
            <a:r>
              <a:rPr sz="2800"/>
              <a:t>Attention Mechanism</a:t>
            </a:r>
          </a:p>
        </p:txBody>
      </p:sp>
      <p:sp>
        <p:nvSpPr>
          <p:cNvPr id="1112" name="文本框 21"/>
          <p:cNvSpPr txBox="1"/>
          <p:nvPr/>
        </p:nvSpPr>
        <p:spPr>
          <a:xfrm>
            <a:off x="248617" y="6063800"/>
            <a:ext cx="845865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(Effective Approaches to Attention-based Neural Machine Translation 2015.Luong at al.)</a:t>
            </a:r>
          </a:p>
        </p:txBody>
      </p:sp>
      <p:sp>
        <p:nvSpPr>
          <p:cNvPr id="1113" name="直接连接符 41"/>
          <p:cNvSpPr/>
          <p:nvPr/>
        </p:nvSpPr>
        <p:spPr>
          <a:xfrm flipH="1">
            <a:off x="7162800" y="2387599"/>
            <a:ext cx="12700" cy="2768602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4" name="直接连接符 43"/>
          <p:cNvSpPr/>
          <p:nvPr/>
        </p:nvSpPr>
        <p:spPr>
          <a:xfrm>
            <a:off x="7175500" y="5143500"/>
            <a:ext cx="304800" cy="0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5" name="直接连接符 45"/>
          <p:cNvSpPr/>
          <p:nvPr/>
        </p:nvSpPr>
        <p:spPr>
          <a:xfrm flipH="1">
            <a:off x="7010400" y="2387600"/>
            <a:ext cx="165100" cy="0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标题 1"/>
          <p:cNvSpPr txBox="1"/>
          <p:nvPr>
            <p:ph type="title"/>
          </p:nvPr>
        </p:nvSpPr>
        <p:spPr>
          <a:xfrm>
            <a:off x="669727" y="312538"/>
            <a:ext cx="7804547" cy="1182667"/>
          </a:xfrm>
          <a:prstGeom prst="rect">
            <a:avLst/>
          </a:prstGeom>
        </p:spPr>
        <p:txBody>
          <a:bodyPr/>
          <a:lstStyle/>
          <a:p>
            <a:pPr/>
            <a:r>
              <a:t>Assignment</a:t>
            </a:r>
          </a:p>
        </p:txBody>
      </p:sp>
      <p:sp>
        <p:nvSpPr>
          <p:cNvPr id="1118" name="文本占位符 2"/>
          <p:cNvSpPr txBox="1"/>
          <p:nvPr>
            <p:ph type="body" idx="1"/>
          </p:nvPr>
        </p:nvSpPr>
        <p:spPr>
          <a:xfrm>
            <a:off x="669727" y="1495204"/>
            <a:ext cx="7804547" cy="5068740"/>
          </a:xfrm>
          <a:prstGeom prst="rect">
            <a:avLst/>
          </a:prstGeom>
        </p:spPr>
        <p:txBody>
          <a:bodyPr/>
          <a:lstStyle/>
          <a:p>
            <a:pPr marL="522368" indent="-522368">
              <a:buFontTx/>
              <a:buAutoNum type="arabicPeriod" startAt="1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Read paper ‘Sequence to Sequence Learning with Neural Networks 2014 Sutskever at al.’and implement simple seq2seq model.</a:t>
            </a:r>
          </a:p>
          <a:p>
            <a:pPr marL="522368" indent="-522368">
              <a:buFontTx/>
              <a:buAutoNum type="arabicPeriod" startAt="1"/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Requirements:</a:t>
            </a:r>
          </a:p>
          <a:p>
            <a:pPr lvl="1">
              <a:spcBef>
                <a:spcPts val="800"/>
              </a:spcBef>
              <a:buFontTx/>
              <a:buChar char="●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Implement the simple seq2seq model.</a:t>
            </a:r>
          </a:p>
          <a:p>
            <a:pPr lvl="1">
              <a:spcBef>
                <a:spcPts val="800"/>
              </a:spcBef>
              <a:buFontTx/>
              <a:buChar char="●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Add Attention Mechanism to your model if you find no challenging.</a:t>
            </a:r>
          </a:p>
          <a:p>
            <a:pPr marL="522368" indent="-522368">
              <a:lnSpc>
                <a:spcPct val="100000"/>
              </a:lnSpc>
              <a:buFontTx/>
              <a:buAutoNum type="arabicPeriod" startAt="1"/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Supplementary:</a:t>
            </a:r>
          </a:p>
          <a:p>
            <a:pPr lvl="1">
              <a:spcBef>
                <a:spcPts val="800"/>
              </a:spcBef>
              <a:buFontTx/>
              <a:buChar char="●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</a:t>
            </a:r>
            <a:r>
              <a:t> </a:t>
            </a:r>
            <a:r>
              <a:t>can</a:t>
            </a:r>
            <a:r>
              <a:t> </a:t>
            </a:r>
            <a:r>
              <a:t>implement</a:t>
            </a:r>
            <a:r>
              <a:t> </a:t>
            </a:r>
            <a:r>
              <a:t>this</a:t>
            </a:r>
            <a:r>
              <a:t> </a:t>
            </a:r>
            <a:r>
              <a:t>model</a:t>
            </a:r>
            <a:r>
              <a:t> </a:t>
            </a:r>
            <a:r>
              <a:t>with</a:t>
            </a:r>
            <a:r>
              <a:t> </a:t>
            </a:r>
            <a:r>
              <a:t>any</a:t>
            </a:r>
            <a:r>
              <a:t> </a:t>
            </a:r>
            <a:r>
              <a:t>framework</a:t>
            </a:r>
            <a:r>
              <a:t> </a:t>
            </a:r>
            <a:r>
              <a:t>you</a:t>
            </a:r>
            <a:r>
              <a:t> </a:t>
            </a:r>
            <a:r>
              <a:t>like:</a:t>
            </a:r>
            <a:r>
              <a:t> </a:t>
            </a:r>
            <a:r>
              <a:t>Keras,</a:t>
            </a:r>
            <a:r>
              <a:t> </a:t>
            </a:r>
            <a:r>
              <a:t>Tensorflow</a:t>
            </a:r>
            <a:r>
              <a:t> </a:t>
            </a:r>
            <a:r>
              <a:t>and</a:t>
            </a:r>
            <a:r>
              <a:t> </a:t>
            </a:r>
            <a:r>
              <a:t>Pytorch</a:t>
            </a:r>
            <a:r>
              <a:t> </a:t>
            </a:r>
            <a:r>
              <a:t>are</a:t>
            </a:r>
            <a:r>
              <a:t> </a:t>
            </a:r>
            <a:r>
              <a:t>suggested.</a:t>
            </a:r>
          </a:p>
          <a:p>
            <a:pPr lvl="1">
              <a:spcBef>
                <a:spcPts val="800"/>
              </a:spcBef>
              <a:buFontTx/>
              <a:buChar char="●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</a:t>
            </a:r>
            <a:r>
              <a:t> </a:t>
            </a:r>
            <a:r>
              <a:t>you</a:t>
            </a:r>
            <a:r>
              <a:t> </a:t>
            </a:r>
            <a:r>
              <a:t>have</a:t>
            </a:r>
            <a:r>
              <a:t> </a:t>
            </a:r>
            <a:r>
              <a:t>any</a:t>
            </a:r>
            <a:r>
              <a:t> </a:t>
            </a:r>
            <a:r>
              <a:t>problems</a:t>
            </a:r>
            <a:r>
              <a:t> </a:t>
            </a:r>
            <a:r>
              <a:t>implementing</a:t>
            </a:r>
            <a:r>
              <a:t> </a:t>
            </a:r>
            <a:r>
              <a:t>the</a:t>
            </a:r>
            <a:r>
              <a:t> </a:t>
            </a:r>
            <a:r>
              <a:t>model,</a:t>
            </a:r>
            <a:r>
              <a:t> </a:t>
            </a:r>
            <a:r>
              <a:t>you</a:t>
            </a:r>
            <a:r>
              <a:t> </a:t>
            </a:r>
            <a:r>
              <a:t>can</a:t>
            </a:r>
            <a:r>
              <a:t> </a:t>
            </a:r>
            <a:r>
              <a:t>find</a:t>
            </a:r>
            <a:r>
              <a:t> </a:t>
            </a:r>
            <a:r>
              <a:t>examples</a:t>
            </a:r>
            <a:r>
              <a:t> </a:t>
            </a:r>
            <a:r>
              <a:t>in</a:t>
            </a:r>
            <a:r>
              <a:t> </a:t>
            </a:r>
            <a:r>
              <a:t>google</a:t>
            </a:r>
            <a:r>
              <a:t> </a:t>
            </a:r>
            <a:r>
              <a:t>by</a:t>
            </a:r>
            <a:r>
              <a:t> </a:t>
            </a:r>
            <a:r>
              <a:t>searching</a:t>
            </a:r>
            <a:r>
              <a:t> </a:t>
            </a:r>
            <a:r>
              <a:t>for:</a:t>
            </a:r>
            <a:r>
              <a:t> </a:t>
            </a:r>
            <a:r>
              <a:t>“Seq2Seq Tensorflow”,</a:t>
            </a:r>
            <a:r>
              <a:t>  </a:t>
            </a:r>
            <a:r>
              <a:t>the</a:t>
            </a:r>
            <a:r>
              <a:t> </a:t>
            </a:r>
            <a:r>
              <a:t>following</a:t>
            </a:r>
            <a:r>
              <a:t> </a:t>
            </a:r>
            <a:r>
              <a:t>is</a:t>
            </a:r>
            <a:r>
              <a:t> </a:t>
            </a:r>
            <a:r>
              <a:t>an</a:t>
            </a:r>
            <a:r>
              <a:t> </a:t>
            </a:r>
            <a:r>
              <a:t>example</a:t>
            </a:r>
            <a:r>
              <a:t> </a:t>
            </a:r>
            <a:r>
              <a:t>in</a:t>
            </a:r>
            <a:r>
              <a:t> </a:t>
            </a:r>
            <a:r>
              <a:t>tensorflow:</a:t>
            </a:r>
            <a:r>
              <a:t> </a:t>
            </a:r>
            <a:r>
              <a:t>https://github.com/ematvey/tensorflow-seq2seq-tutorials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屏幕快照 2018-01-11 下午4.44.10.png" descr="屏幕快照 2018-01-11 下午4.44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680" y="1146404"/>
            <a:ext cx="7744640" cy="41835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矩形 50"/>
          <p:cNvSpPr txBox="1"/>
          <p:nvPr/>
        </p:nvSpPr>
        <p:spPr>
          <a:xfrm>
            <a:off x="686980" y="5554272"/>
            <a:ext cx="7744640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Reference: Yao Qin, Dongjin Song, Haifeng Cheng, Wei Cheng, Guofei Jiang.</a:t>
            </a:r>
            <a:r>
              <a:rPr sz="1200"/>
              <a:t> </a:t>
            </a:r>
            <a:r>
              <a:t>"A Dual-Stage Attention-Based Recurrent Neural Network for Time Series Prediction"  </a:t>
            </a:r>
            <a:r>
              <a:rPr i="1"/>
              <a:t>IJCAI-2017</a:t>
            </a:r>
          </a:p>
        </p:txBody>
      </p:sp>
      <p:sp>
        <p:nvSpPr>
          <p:cNvPr id="1122" name="Stock Prediction"/>
          <p:cNvSpPr txBox="1"/>
          <p:nvPr>
            <p:ph type="title"/>
          </p:nvPr>
        </p:nvSpPr>
        <p:spPr>
          <a:xfrm>
            <a:off x="628650" y="161925"/>
            <a:ext cx="7886700" cy="1325564"/>
          </a:xfrm>
          <a:prstGeom prst="rect">
            <a:avLst/>
          </a:prstGeom>
        </p:spPr>
        <p:txBody>
          <a:bodyPr/>
          <a:lstStyle/>
          <a:p>
            <a:pPr/>
            <a:r>
              <a:t>Stock Prediction</a:t>
            </a:r>
          </a:p>
        </p:txBody>
      </p:sp>
      <p:sp>
        <p:nvSpPr>
          <p:cNvPr id="1123" name="矩形"/>
          <p:cNvSpPr/>
          <p:nvPr/>
        </p:nvSpPr>
        <p:spPr>
          <a:xfrm>
            <a:off x="2501900" y="1303734"/>
            <a:ext cx="2117924" cy="326752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7" name="连接线"/>
          <p:cNvSpPr/>
          <p:nvPr/>
        </p:nvSpPr>
        <p:spPr>
          <a:xfrm>
            <a:off x="7116425" y="2672244"/>
            <a:ext cx="1531687" cy="509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62" h="17269" fill="norm" stroke="1" extrusionOk="0">
                <a:moveTo>
                  <a:pt x="0" y="4358"/>
                </a:moveTo>
                <a:cubicBezTo>
                  <a:pt x="17465" y="-4331"/>
                  <a:pt x="21600" y="-27"/>
                  <a:pt x="12406" y="17269"/>
                </a:cubicBezTo>
              </a:path>
            </a:pathLst>
          </a:custGeom>
          <a:ln w="38100">
            <a:solidFill>
              <a:schemeClr val="accent2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28" name="连接线"/>
          <p:cNvSpPr/>
          <p:nvPr/>
        </p:nvSpPr>
        <p:spPr>
          <a:xfrm>
            <a:off x="7129125" y="3751744"/>
            <a:ext cx="1531687" cy="509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62" h="17269" fill="norm" stroke="1" extrusionOk="0">
                <a:moveTo>
                  <a:pt x="0" y="4358"/>
                </a:moveTo>
                <a:cubicBezTo>
                  <a:pt x="17465" y="-4331"/>
                  <a:pt x="21600" y="-27"/>
                  <a:pt x="12406" y="17269"/>
                </a:cubicBezTo>
              </a:path>
            </a:pathLst>
          </a:custGeom>
          <a:ln w="38100">
            <a:solidFill>
              <a:schemeClr val="accent2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126" name="屏幕快照 2018-01-11 下午4.58.03.png" descr="屏幕快照 2018-01-11 下午4.58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8792" y="4812222"/>
            <a:ext cx="5118101" cy="125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2"/>
      <p:bldP build="whole" bldLvl="1" animBg="1" rev="0" advAuto="0" spid="1127" grpId="5"/>
      <p:bldP build="whole" bldLvl="1" animBg="1" rev="0" advAuto="0" spid="1128" grpId="3"/>
      <p:bldP build="whole" bldLvl="1" animBg="1" rev="0" advAuto="0" spid="1123" grpId="4"/>
      <p:bldP build="whole" bldLvl="1" animBg="1" rev="0" advAuto="0" spid="1128" grpId="6"/>
      <p:bldP build="whole" bldLvl="1" animBg="1" rev="0" advAuto="0" spid="1126" grpId="7"/>
      <p:bldP build="whole" bldLvl="1" animBg="1" rev="0" advAuto="0" spid="112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屏幕快照 2018-01-11 下午5.00.29.png" descr="屏幕快照 2018-01-11 下午5.0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182" y="1590647"/>
            <a:ext cx="7575636" cy="4125346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Stock Prediction"/>
          <p:cNvSpPr txBox="1"/>
          <p:nvPr>
            <p:ph type="title"/>
          </p:nvPr>
        </p:nvSpPr>
        <p:spPr>
          <a:xfrm>
            <a:off x="628650" y="161925"/>
            <a:ext cx="7886700" cy="1325564"/>
          </a:xfrm>
          <a:prstGeom prst="rect">
            <a:avLst/>
          </a:prstGeom>
        </p:spPr>
        <p:txBody>
          <a:bodyPr/>
          <a:lstStyle/>
          <a:p>
            <a:pPr/>
            <a:r>
              <a:t>Stock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HANK YOU!"/>
          <p:cNvSpPr txBox="1"/>
          <p:nvPr>
            <p:ph type="title"/>
          </p:nvPr>
        </p:nvSpPr>
        <p:spPr>
          <a:xfrm>
            <a:off x="532689" y="2639216"/>
            <a:ext cx="8078622" cy="15795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b="1" sz="49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矩形 50"/>
          <p:cNvSpPr txBox="1"/>
          <p:nvPr/>
        </p:nvSpPr>
        <p:spPr>
          <a:xfrm>
            <a:off x="821787" y="5947972"/>
            <a:ext cx="7744640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Reference: Hinton, Geoffrey E., and Ruslan R. Salakhutdinov. "Reducing the dimensionality of data with neural networks." </a:t>
            </a:r>
            <a:r>
              <a:rPr i="1"/>
              <a:t>Science</a:t>
            </a:r>
            <a:r>
              <a:t> 313.5786 (2006): 504-507</a:t>
            </a:r>
          </a:p>
        </p:txBody>
      </p:sp>
      <p:sp>
        <p:nvSpPr>
          <p:cNvPr id="199" name="內容版面配置區 2"/>
          <p:cNvSpPr txBox="1"/>
          <p:nvPr>
            <p:ph type="body" idx="1"/>
          </p:nvPr>
        </p:nvSpPr>
        <p:spPr>
          <a:xfrm>
            <a:off x="628650" y="1506140"/>
            <a:ext cx="7886700" cy="4351338"/>
          </a:xfrm>
          <a:prstGeom prst="rect">
            <a:avLst/>
          </a:prstGeom>
        </p:spPr>
        <p:txBody>
          <a:bodyPr/>
          <a:lstStyle/>
          <a:p>
            <a:pPr/>
            <a:r>
              <a:t>Of course, the auto-encoder can be deep</a:t>
            </a:r>
          </a:p>
        </p:txBody>
      </p:sp>
      <p:sp>
        <p:nvSpPr>
          <p:cNvPr id="20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Auto-encoder</a:t>
            </a:r>
          </a:p>
        </p:txBody>
      </p:sp>
      <p:grpSp>
        <p:nvGrpSpPr>
          <p:cNvPr id="203" name="矩形 15"/>
          <p:cNvGrpSpPr/>
          <p:nvPr/>
        </p:nvGrpSpPr>
        <p:grpSpPr>
          <a:xfrm>
            <a:off x="1009043" y="2768371"/>
            <a:ext cx="358141" cy="2447926"/>
            <a:chOff x="0" y="0"/>
            <a:chExt cx="358140" cy="2447925"/>
          </a:xfrm>
        </p:grpSpPr>
        <p:sp>
          <p:nvSpPr>
            <p:cNvPr id="201" name="矩形"/>
            <p:cNvSpPr/>
            <p:nvPr/>
          </p:nvSpPr>
          <p:spPr>
            <a:xfrm rot="5400000">
              <a:off x="-1044893" y="1116012"/>
              <a:ext cx="2447926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Input Layer"/>
            <p:cNvSpPr txBox="1"/>
            <p:nvPr/>
          </p:nvSpPr>
          <p:spPr>
            <a:xfrm rot="5400000">
              <a:off x="-1044893" y="1044892"/>
              <a:ext cx="244792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Input Layer</a:t>
              </a:r>
            </a:p>
          </p:txBody>
        </p:sp>
      </p:grpSp>
      <p:grpSp>
        <p:nvGrpSpPr>
          <p:cNvPr id="206" name="矩形 16"/>
          <p:cNvGrpSpPr/>
          <p:nvPr/>
        </p:nvGrpSpPr>
        <p:grpSpPr>
          <a:xfrm>
            <a:off x="1801205" y="3231921"/>
            <a:ext cx="358141" cy="1584326"/>
            <a:chOff x="0" y="0"/>
            <a:chExt cx="358140" cy="1584325"/>
          </a:xfrm>
        </p:grpSpPr>
        <p:sp>
          <p:nvSpPr>
            <p:cNvPr id="204" name="矩形"/>
            <p:cNvSpPr/>
            <p:nvPr/>
          </p:nvSpPr>
          <p:spPr>
            <a:xfrm rot="5400000">
              <a:off x="-613093" y="684212"/>
              <a:ext cx="1584326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Layer"/>
            <p:cNvSpPr txBox="1"/>
            <p:nvPr/>
          </p:nvSpPr>
          <p:spPr>
            <a:xfrm rot="5400000">
              <a:off x="-613093" y="613092"/>
              <a:ext cx="158432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grpSp>
        <p:nvGrpSpPr>
          <p:cNvPr id="209" name="矩形 17"/>
          <p:cNvGrpSpPr/>
          <p:nvPr/>
        </p:nvGrpSpPr>
        <p:grpSpPr>
          <a:xfrm>
            <a:off x="2534630" y="3384320"/>
            <a:ext cx="358141" cy="1295401"/>
            <a:chOff x="0" y="0"/>
            <a:chExt cx="358140" cy="1295400"/>
          </a:xfrm>
        </p:grpSpPr>
        <p:sp>
          <p:nvSpPr>
            <p:cNvPr id="207" name="矩形"/>
            <p:cNvSpPr/>
            <p:nvPr/>
          </p:nvSpPr>
          <p:spPr>
            <a:xfrm rot="5400000">
              <a:off x="-468631" y="539750"/>
              <a:ext cx="1295401" cy="2159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Layer"/>
            <p:cNvSpPr txBox="1"/>
            <p:nvPr/>
          </p:nvSpPr>
          <p:spPr>
            <a:xfrm rot="5400000">
              <a:off x="-468631" y="468630"/>
              <a:ext cx="129540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grpSp>
        <p:nvGrpSpPr>
          <p:cNvPr id="212" name="矩形 18"/>
          <p:cNvGrpSpPr/>
          <p:nvPr/>
        </p:nvGrpSpPr>
        <p:grpSpPr>
          <a:xfrm>
            <a:off x="4476937" y="3625620"/>
            <a:ext cx="358141" cy="746126"/>
            <a:chOff x="0" y="0"/>
            <a:chExt cx="358140" cy="746125"/>
          </a:xfrm>
        </p:grpSpPr>
        <p:sp>
          <p:nvSpPr>
            <p:cNvPr id="210" name="矩形"/>
            <p:cNvSpPr/>
            <p:nvPr/>
          </p:nvSpPr>
          <p:spPr>
            <a:xfrm rot="5400000">
              <a:off x="-193993" y="262730"/>
              <a:ext cx="746126" cy="2206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bottle"/>
            <p:cNvSpPr txBox="1"/>
            <p:nvPr/>
          </p:nvSpPr>
          <p:spPr>
            <a:xfrm rot="5400000">
              <a:off x="-193993" y="193992"/>
              <a:ext cx="74612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bottle</a:t>
              </a:r>
            </a:p>
          </p:txBody>
        </p:sp>
      </p:grpSp>
      <p:sp>
        <p:nvSpPr>
          <p:cNvPr id="213" name="直線單箭頭接點 19"/>
          <p:cNvSpPr/>
          <p:nvPr/>
        </p:nvSpPr>
        <p:spPr>
          <a:xfrm flipH="1">
            <a:off x="1382424" y="4031386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直線單箭頭接點 20"/>
          <p:cNvSpPr/>
          <p:nvPr/>
        </p:nvSpPr>
        <p:spPr>
          <a:xfrm flipH="1">
            <a:off x="2115848" y="4031386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直線單箭頭接點 21"/>
          <p:cNvSpPr/>
          <p:nvPr/>
        </p:nvSpPr>
        <p:spPr>
          <a:xfrm flipH="1">
            <a:off x="4112924" y="3998048"/>
            <a:ext cx="433388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18" name="矩形 22"/>
          <p:cNvGrpSpPr/>
          <p:nvPr/>
        </p:nvGrpSpPr>
        <p:grpSpPr>
          <a:xfrm>
            <a:off x="7854343" y="2762021"/>
            <a:ext cx="358141" cy="2447926"/>
            <a:chOff x="0" y="0"/>
            <a:chExt cx="358140" cy="2447925"/>
          </a:xfrm>
        </p:grpSpPr>
        <p:sp>
          <p:nvSpPr>
            <p:cNvPr id="216" name="矩形"/>
            <p:cNvSpPr/>
            <p:nvPr/>
          </p:nvSpPr>
          <p:spPr>
            <a:xfrm rot="5400000">
              <a:off x="-1044893" y="1116012"/>
              <a:ext cx="2447926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" name="Output Layer"/>
            <p:cNvSpPr txBox="1"/>
            <p:nvPr/>
          </p:nvSpPr>
          <p:spPr>
            <a:xfrm rot="5400000">
              <a:off x="-1044893" y="1044892"/>
              <a:ext cx="244792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Output Layer</a:t>
              </a:r>
            </a:p>
          </p:txBody>
        </p:sp>
      </p:grpSp>
      <p:grpSp>
        <p:nvGrpSpPr>
          <p:cNvPr id="221" name="矩形 23"/>
          <p:cNvGrpSpPr/>
          <p:nvPr/>
        </p:nvGrpSpPr>
        <p:grpSpPr>
          <a:xfrm>
            <a:off x="7192355" y="3198584"/>
            <a:ext cx="358141" cy="1584326"/>
            <a:chOff x="0" y="0"/>
            <a:chExt cx="358140" cy="1584325"/>
          </a:xfrm>
        </p:grpSpPr>
        <p:sp>
          <p:nvSpPr>
            <p:cNvPr id="219" name="矩形"/>
            <p:cNvSpPr/>
            <p:nvPr/>
          </p:nvSpPr>
          <p:spPr>
            <a:xfrm rot="5400000">
              <a:off x="-613093" y="684212"/>
              <a:ext cx="1584326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Layer"/>
            <p:cNvSpPr txBox="1"/>
            <p:nvPr/>
          </p:nvSpPr>
          <p:spPr>
            <a:xfrm rot="5400000">
              <a:off x="-613093" y="613092"/>
              <a:ext cx="158432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grpSp>
        <p:nvGrpSpPr>
          <p:cNvPr id="224" name="矩形 24"/>
          <p:cNvGrpSpPr/>
          <p:nvPr/>
        </p:nvGrpSpPr>
        <p:grpSpPr>
          <a:xfrm>
            <a:off x="6500205" y="3336695"/>
            <a:ext cx="358141" cy="1296989"/>
            <a:chOff x="0" y="0"/>
            <a:chExt cx="358140" cy="1296987"/>
          </a:xfrm>
        </p:grpSpPr>
        <p:sp>
          <p:nvSpPr>
            <p:cNvPr id="222" name="矩形"/>
            <p:cNvSpPr/>
            <p:nvPr/>
          </p:nvSpPr>
          <p:spPr>
            <a:xfrm rot="5400000">
              <a:off x="-469425" y="540543"/>
              <a:ext cx="1296989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3" name="Layer"/>
            <p:cNvSpPr txBox="1"/>
            <p:nvPr/>
          </p:nvSpPr>
          <p:spPr>
            <a:xfrm rot="5400000">
              <a:off x="-469425" y="469423"/>
              <a:ext cx="129698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sp>
        <p:nvSpPr>
          <p:cNvPr id="225" name="直線單箭頭接點 25"/>
          <p:cNvSpPr/>
          <p:nvPr/>
        </p:nvSpPr>
        <p:spPr>
          <a:xfrm flipH="1">
            <a:off x="7462549" y="3971061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直線單箭頭接點 26"/>
          <p:cNvSpPr/>
          <p:nvPr/>
        </p:nvSpPr>
        <p:spPr>
          <a:xfrm flipH="1">
            <a:off x="6805324" y="3971061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直線單箭頭接點 27"/>
          <p:cNvSpPr/>
          <p:nvPr/>
        </p:nvSpPr>
        <p:spPr>
          <a:xfrm flipH="1">
            <a:off x="4825710" y="3998048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0" name="矩形 38"/>
          <p:cNvGrpSpPr/>
          <p:nvPr/>
        </p:nvGrpSpPr>
        <p:grpSpPr>
          <a:xfrm>
            <a:off x="5257194" y="3336695"/>
            <a:ext cx="358141" cy="1296989"/>
            <a:chOff x="0" y="0"/>
            <a:chExt cx="358140" cy="1296987"/>
          </a:xfrm>
        </p:grpSpPr>
        <p:sp>
          <p:nvSpPr>
            <p:cNvPr id="228" name="矩形"/>
            <p:cNvSpPr/>
            <p:nvPr/>
          </p:nvSpPr>
          <p:spPr>
            <a:xfrm rot="5400000">
              <a:off x="-469425" y="540543"/>
              <a:ext cx="1296989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Layer"/>
            <p:cNvSpPr txBox="1"/>
            <p:nvPr/>
          </p:nvSpPr>
          <p:spPr>
            <a:xfrm rot="5400000">
              <a:off x="-469425" y="469423"/>
              <a:ext cx="129698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grpSp>
        <p:nvGrpSpPr>
          <p:cNvPr id="233" name="矩形 55"/>
          <p:cNvGrpSpPr/>
          <p:nvPr/>
        </p:nvGrpSpPr>
        <p:grpSpPr>
          <a:xfrm>
            <a:off x="3798280" y="3357334"/>
            <a:ext cx="358141" cy="1296988"/>
            <a:chOff x="0" y="0"/>
            <a:chExt cx="358140" cy="1296987"/>
          </a:xfrm>
        </p:grpSpPr>
        <p:sp>
          <p:nvSpPr>
            <p:cNvPr id="231" name="矩形"/>
            <p:cNvSpPr/>
            <p:nvPr/>
          </p:nvSpPr>
          <p:spPr>
            <a:xfrm rot="5400000">
              <a:off x="-469424" y="540543"/>
              <a:ext cx="1296988" cy="2159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Layer"/>
            <p:cNvSpPr txBox="1"/>
            <p:nvPr/>
          </p:nvSpPr>
          <p:spPr>
            <a:xfrm rot="5400000">
              <a:off x="-469424" y="469423"/>
              <a:ext cx="129698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Layer </a:t>
              </a:r>
            </a:p>
          </p:txBody>
        </p:sp>
      </p:grpSp>
      <p:sp>
        <p:nvSpPr>
          <p:cNvPr id="234" name="直線單箭頭接點 56"/>
          <p:cNvSpPr/>
          <p:nvPr/>
        </p:nvSpPr>
        <p:spPr>
          <a:xfrm flipH="1">
            <a:off x="3379498" y="4005986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直線單箭頭接點 57"/>
          <p:cNvSpPr/>
          <p:nvPr/>
        </p:nvSpPr>
        <p:spPr>
          <a:xfrm flipH="1">
            <a:off x="5590885" y="3991698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文字方塊 58"/>
          <p:cNvSpPr txBox="1"/>
          <p:nvPr/>
        </p:nvSpPr>
        <p:spPr>
          <a:xfrm>
            <a:off x="2866101" y="3693883"/>
            <a:ext cx="5762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…</a:t>
            </a:r>
          </a:p>
        </p:txBody>
      </p:sp>
      <p:sp>
        <p:nvSpPr>
          <p:cNvPr id="237" name="文字方塊 59"/>
          <p:cNvSpPr txBox="1"/>
          <p:nvPr/>
        </p:nvSpPr>
        <p:spPr>
          <a:xfrm>
            <a:off x="5990301" y="3690708"/>
            <a:ext cx="5762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…</a:t>
            </a:r>
          </a:p>
        </p:txBody>
      </p:sp>
      <p:sp>
        <p:nvSpPr>
          <p:cNvPr id="238" name="直線單箭頭接點 30"/>
          <p:cNvSpPr/>
          <p:nvPr/>
        </p:nvSpPr>
        <p:spPr>
          <a:xfrm>
            <a:off x="4656006" y="4414427"/>
            <a:ext cx="1" cy="744720"/>
          </a:xfrm>
          <a:prstGeom prst="line">
            <a:avLst/>
          </a:prstGeom>
          <a:ln w="57150">
            <a:solidFill>
              <a:srgbClr val="0000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文字方塊 31"/>
          <p:cNvSpPr txBox="1"/>
          <p:nvPr/>
        </p:nvSpPr>
        <p:spPr>
          <a:xfrm>
            <a:off x="4179747" y="5213925"/>
            <a:ext cx="952517" cy="453391"/>
          </a:xfrm>
          <a:prstGeom prst="rect">
            <a:avLst/>
          </a:prstGeom>
          <a:gradFill>
            <a:gsLst>
              <a:gs pos="0">
                <a:schemeClr val="accent1">
                  <a:hueOff val="198858"/>
                  <a:satOff val="-2084"/>
                  <a:lumOff val="20614"/>
                </a:schemeClr>
              </a:gs>
              <a:gs pos="50000">
                <a:srgbClr val="A1C1E5"/>
              </a:gs>
              <a:gs pos="100000">
                <a:schemeClr val="accent1">
                  <a:hueOff val="173799"/>
                  <a:satOff val="1446"/>
                  <a:lumOff val="13545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40" name="文字方塊 49"/>
          <p:cNvSpPr txBox="1"/>
          <p:nvPr/>
        </p:nvSpPr>
        <p:spPr>
          <a:xfrm>
            <a:off x="3273295" y="2489765"/>
            <a:ext cx="295275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As close as possible</a:t>
            </a:r>
          </a:p>
        </p:txBody>
      </p:sp>
      <p:sp>
        <p:nvSpPr>
          <p:cNvPr id="241" name="直線接點 33"/>
          <p:cNvSpPr/>
          <p:nvPr/>
        </p:nvSpPr>
        <p:spPr>
          <a:xfrm flipH="1" flipV="1">
            <a:off x="1180276" y="2493626"/>
            <a:ext cx="6908204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直線接點 34"/>
          <p:cNvSpPr/>
          <p:nvPr/>
        </p:nvSpPr>
        <p:spPr>
          <a:xfrm>
            <a:off x="1196900" y="2507419"/>
            <a:ext cx="1" cy="237978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直線接點 35"/>
          <p:cNvSpPr/>
          <p:nvPr/>
        </p:nvSpPr>
        <p:spPr>
          <a:xfrm>
            <a:off x="8055229" y="2513577"/>
            <a:ext cx="1" cy="25479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6" name="文字方塊 46"/>
          <p:cNvGrpSpPr/>
          <p:nvPr/>
        </p:nvGrpSpPr>
        <p:grpSpPr>
          <a:xfrm>
            <a:off x="1076034" y="5209947"/>
            <a:ext cx="241733" cy="369333"/>
            <a:chOff x="0" y="0"/>
            <a:chExt cx="241731" cy="369332"/>
          </a:xfrm>
        </p:grpSpPr>
        <p:sp>
          <p:nvSpPr>
            <p:cNvPr id="244" name="矩形"/>
            <p:cNvSpPr/>
            <p:nvPr/>
          </p:nvSpPr>
          <p:spPr>
            <a:xfrm>
              <a:off x="0" y="-1"/>
              <a:ext cx="241732" cy="369334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文本"/>
            <p:cNvSpPr txBox="1"/>
            <p:nvPr/>
          </p:nvSpPr>
          <p:spPr>
            <a:xfrm>
              <a:off x="0" y="-1"/>
              <a:ext cx="2417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49" name="文字方塊 47"/>
          <p:cNvGrpSpPr/>
          <p:nvPr/>
        </p:nvGrpSpPr>
        <p:grpSpPr>
          <a:xfrm>
            <a:off x="7878882" y="5209947"/>
            <a:ext cx="309060" cy="414410"/>
            <a:chOff x="0" y="0"/>
            <a:chExt cx="309058" cy="414409"/>
          </a:xfrm>
        </p:grpSpPr>
        <p:sp>
          <p:nvSpPr>
            <p:cNvPr id="247" name="矩形"/>
            <p:cNvSpPr/>
            <p:nvPr/>
          </p:nvSpPr>
          <p:spPr>
            <a:xfrm>
              <a:off x="0" y="-1"/>
              <a:ext cx="309059" cy="414411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文本"/>
            <p:cNvSpPr txBox="1"/>
            <p:nvPr/>
          </p:nvSpPr>
          <p:spPr>
            <a:xfrm>
              <a:off x="0" y="-1"/>
              <a:ext cx="30905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52" name="文字方塊 36"/>
          <p:cNvGrpSpPr/>
          <p:nvPr/>
        </p:nvGrpSpPr>
        <p:grpSpPr>
          <a:xfrm>
            <a:off x="1395050" y="4180335"/>
            <a:ext cx="455319" cy="369333"/>
            <a:chOff x="0" y="0"/>
            <a:chExt cx="455317" cy="369332"/>
          </a:xfrm>
        </p:grpSpPr>
        <p:sp>
          <p:nvSpPr>
            <p:cNvPr id="250" name="矩形"/>
            <p:cNvSpPr/>
            <p:nvPr/>
          </p:nvSpPr>
          <p:spPr>
            <a:xfrm>
              <a:off x="-1" y="-1"/>
              <a:ext cx="455319" cy="369334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文本"/>
            <p:cNvSpPr txBox="1"/>
            <p:nvPr/>
          </p:nvSpPr>
          <p:spPr>
            <a:xfrm>
              <a:off x="-1" y="-1"/>
              <a:ext cx="45531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55" name="文字方塊 37"/>
          <p:cNvGrpSpPr/>
          <p:nvPr/>
        </p:nvGrpSpPr>
        <p:grpSpPr>
          <a:xfrm>
            <a:off x="7461914" y="4076362"/>
            <a:ext cx="537391" cy="373821"/>
            <a:chOff x="0" y="0"/>
            <a:chExt cx="537390" cy="373820"/>
          </a:xfrm>
        </p:grpSpPr>
        <p:sp>
          <p:nvSpPr>
            <p:cNvPr id="253" name="矩形"/>
            <p:cNvSpPr/>
            <p:nvPr/>
          </p:nvSpPr>
          <p:spPr>
            <a:xfrm>
              <a:off x="-1" y="-1"/>
              <a:ext cx="537392" cy="373822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文本"/>
            <p:cNvSpPr txBox="1"/>
            <p:nvPr/>
          </p:nvSpPr>
          <p:spPr>
            <a:xfrm>
              <a:off x="-1" y="-1"/>
              <a:ext cx="53739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58" name="文字方塊 39"/>
          <p:cNvGrpSpPr/>
          <p:nvPr/>
        </p:nvGrpSpPr>
        <p:grpSpPr>
          <a:xfrm>
            <a:off x="2123343" y="4150097"/>
            <a:ext cx="462434" cy="369333"/>
            <a:chOff x="0" y="0"/>
            <a:chExt cx="462433" cy="369332"/>
          </a:xfrm>
        </p:grpSpPr>
        <p:sp>
          <p:nvSpPr>
            <p:cNvPr id="256" name="矩形"/>
            <p:cNvSpPr/>
            <p:nvPr/>
          </p:nvSpPr>
          <p:spPr>
            <a:xfrm>
              <a:off x="-1" y="-1"/>
              <a:ext cx="462435" cy="369334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文本"/>
            <p:cNvSpPr txBox="1"/>
            <p:nvPr/>
          </p:nvSpPr>
          <p:spPr>
            <a:xfrm>
              <a:off x="-1" y="-1"/>
              <a:ext cx="46243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61" name="文字方塊 40"/>
          <p:cNvGrpSpPr/>
          <p:nvPr/>
        </p:nvGrpSpPr>
        <p:grpSpPr>
          <a:xfrm>
            <a:off x="6787225" y="4024083"/>
            <a:ext cx="537391" cy="373821"/>
            <a:chOff x="0" y="0"/>
            <a:chExt cx="537390" cy="373820"/>
          </a:xfrm>
        </p:grpSpPr>
        <p:sp>
          <p:nvSpPr>
            <p:cNvPr id="259" name="矩形"/>
            <p:cNvSpPr/>
            <p:nvPr/>
          </p:nvSpPr>
          <p:spPr>
            <a:xfrm>
              <a:off x="-1" y="-1"/>
              <a:ext cx="537392" cy="373822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文本"/>
            <p:cNvSpPr txBox="1"/>
            <p:nvPr/>
          </p:nvSpPr>
          <p:spPr>
            <a:xfrm>
              <a:off x="-1" y="-1"/>
              <a:ext cx="53739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262" name="文字方塊 2"/>
          <p:cNvSpPr txBox="1"/>
          <p:nvPr/>
        </p:nvSpPr>
        <p:spPr>
          <a:xfrm>
            <a:off x="5925992" y="613004"/>
            <a:ext cx="246986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Symmetric is not necessary.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0"/>
      <p:bldP build="whole" bldLvl="1" animBg="1" rev="0" advAuto="0" spid="246" grpId="5"/>
      <p:bldP build="whole" bldLvl="1" animBg="1" rev="0" advAuto="0" spid="252" grpId="9"/>
      <p:bldP build="whole" bldLvl="1" animBg="1" rev="0" advAuto="0" spid="262" grpId="13"/>
      <p:bldP build="whole" bldLvl="1" animBg="1" rev="0" advAuto="0" spid="258" grpId="11"/>
      <p:bldP build="whole" bldLvl="1" animBg="1" rev="0" advAuto="0" spid="241" grpId="2"/>
      <p:bldP build="whole" bldLvl="1" animBg="1" rev="0" advAuto="0" spid="243" grpId="4"/>
      <p:bldP build="whole" bldLvl="1" animBg="1" rev="0" advAuto="0" spid="240" grpId="1"/>
      <p:bldP build="whole" bldLvl="1" animBg="1" rev="0" advAuto="0" spid="261" grpId="12"/>
      <p:bldP build="whole" bldLvl="1" animBg="1" rev="0" advAuto="0" spid="242" grpId="3"/>
      <p:bldP build="whole" bldLvl="1" animBg="1" rev="0" advAuto="0" spid="249" grpId="6"/>
      <p:bldP build="whole" bldLvl="1" animBg="1" rev="0" advAuto="0" spid="239" grpId="8"/>
      <p:bldP build="whole" bldLvl="1" animBg="1" rev="0" advAuto="0" spid="238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Auto-encoder</a:t>
            </a:r>
          </a:p>
        </p:txBody>
      </p:sp>
      <p:sp>
        <p:nvSpPr>
          <p:cNvPr id="267" name="矩形 38"/>
          <p:cNvSpPr txBox="1"/>
          <p:nvPr/>
        </p:nvSpPr>
        <p:spPr>
          <a:xfrm>
            <a:off x="358724" y="1803553"/>
            <a:ext cx="13398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Original Image</a:t>
            </a:r>
          </a:p>
        </p:txBody>
      </p:sp>
      <p:sp>
        <p:nvSpPr>
          <p:cNvPr id="268" name="矩形 39"/>
          <p:cNvSpPr txBox="1"/>
          <p:nvPr/>
        </p:nvSpPr>
        <p:spPr>
          <a:xfrm>
            <a:off x="694152" y="2844172"/>
            <a:ext cx="8945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PCA</a:t>
            </a:r>
          </a:p>
        </p:txBody>
      </p:sp>
      <p:sp>
        <p:nvSpPr>
          <p:cNvPr id="269" name="矩形 40"/>
          <p:cNvSpPr txBox="1"/>
          <p:nvPr/>
        </p:nvSpPr>
        <p:spPr>
          <a:xfrm>
            <a:off x="25445" y="3504579"/>
            <a:ext cx="200641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Deep</a:t>
            </a:r>
          </a:p>
          <a:p>
            <a:pPr algn="ctr">
              <a:defRPr sz="2400"/>
            </a:pPr>
            <a:r>
              <a:t>Auto-encoder</a:t>
            </a:r>
          </a:p>
        </p:txBody>
      </p:sp>
      <p:pic>
        <p:nvPicPr>
          <p:cNvPr id="270" name="圖片 41" descr="圖片 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1857" y="1867435"/>
            <a:ext cx="3143251" cy="62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圖片 42" descr="圖片 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1857" y="2722079"/>
            <a:ext cx="3162301" cy="6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圖片 43" descr="圖片 4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3282" y="3601434"/>
            <a:ext cx="3171826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矩形 44"/>
          <p:cNvGrpSpPr/>
          <p:nvPr/>
        </p:nvGrpSpPr>
        <p:grpSpPr>
          <a:xfrm>
            <a:off x="6038981" y="1960437"/>
            <a:ext cx="358141" cy="1455606"/>
            <a:chOff x="0" y="0"/>
            <a:chExt cx="358140" cy="1455605"/>
          </a:xfrm>
        </p:grpSpPr>
        <p:sp>
          <p:nvSpPr>
            <p:cNvPr id="273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278" name="矩形 45"/>
          <p:cNvGrpSpPr/>
          <p:nvPr/>
        </p:nvGrpSpPr>
        <p:grpSpPr>
          <a:xfrm>
            <a:off x="8160398" y="1979762"/>
            <a:ext cx="358141" cy="1455606"/>
            <a:chOff x="0" y="0"/>
            <a:chExt cx="358140" cy="1455605"/>
          </a:xfrm>
        </p:grpSpPr>
        <p:sp>
          <p:nvSpPr>
            <p:cNvPr id="276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pic>
        <p:nvPicPr>
          <p:cNvPr id="279" name="圖片 47" descr="圖片 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3726" y="3511603"/>
            <a:ext cx="628651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圖片 48" descr="圖片 4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5617" y="3497088"/>
            <a:ext cx="647701" cy="61912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直線單箭頭接點 49"/>
          <p:cNvSpPr/>
          <p:nvPr/>
        </p:nvSpPr>
        <p:spPr>
          <a:xfrm flipH="1">
            <a:off x="7584452" y="2730740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2" name="直線單箭頭接點 50"/>
          <p:cNvSpPr/>
          <p:nvPr/>
        </p:nvSpPr>
        <p:spPr>
          <a:xfrm flipH="1">
            <a:off x="6533010" y="272144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5" name="矩形 51"/>
          <p:cNvGrpSpPr/>
          <p:nvPr/>
        </p:nvGrpSpPr>
        <p:grpSpPr>
          <a:xfrm>
            <a:off x="909386" y="4837567"/>
            <a:ext cx="358141" cy="1455606"/>
            <a:chOff x="0" y="0"/>
            <a:chExt cx="358140" cy="1455605"/>
          </a:xfrm>
        </p:grpSpPr>
        <p:sp>
          <p:nvSpPr>
            <p:cNvPr id="283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288" name="矩形 52"/>
          <p:cNvGrpSpPr/>
          <p:nvPr/>
        </p:nvGrpSpPr>
        <p:grpSpPr>
          <a:xfrm>
            <a:off x="1878900" y="4693735"/>
            <a:ext cx="358142" cy="1800001"/>
            <a:chOff x="0" y="0"/>
            <a:chExt cx="358140" cy="1800000"/>
          </a:xfrm>
        </p:grpSpPr>
        <p:sp>
          <p:nvSpPr>
            <p:cNvPr id="286" name="矩形"/>
            <p:cNvSpPr/>
            <p:nvPr/>
          </p:nvSpPr>
          <p:spPr>
            <a:xfrm rot="5400000">
              <a:off x="-720930" y="724118"/>
              <a:ext cx="1800001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1000"/>
            <p:cNvSpPr txBox="1"/>
            <p:nvPr/>
          </p:nvSpPr>
          <p:spPr>
            <a:xfrm rot="5400000">
              <a:off x="-720930" y="720930"/>
              <a:ext cx="180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291" name="矩形 53"/>
          <p:cNvGrpSpPr/>
          <p:nvPr/>
        </p:nvGrpSpPr>
        <p:grpSpPr>
          <a:xfrm>
            <a:off x="2816883" y="4974900"/>
            <a:ext cx="358141" cy="1080001"/>
            <a:chOff x="0" y="0"/>
            <a:chExt cx="358140" cy="1079999"/>
          </a:xfrm>
        </p:grpSpPr>
        <p:sp>
          <p:nvSpPr>
            <p:cNvPr id="289" name="矩形"/>
            <p:cNvSpPr/>
            <p:nvPr/>
          </p:nvSpPr>
          <p:spPr>
            <a:xfrm rot="5400000">
              <a:off x="-360930" y="364118"/>
              <a:ext cx="1080000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500"/>
            <p:cNvSpPr txBox="1"/>
            <p:nvPr/>
          </p:nvSpPr>
          <p:spPr>
            <a:xfrm rot="5400000">
              <a:off x="-360930" y="360929"/>
              <a:ext cx="10800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294" name="矩形 54"/>
          <p:cNvGrpSpPr/>
          <p:nvPr/>
        </p:nvGrpSpPr>
        <p:grpSpPr>
          <a:xfrm>
            <a:off x="3715866" y="5154900"/>
            <a:ext cx="358141" cy="720001"/>
            <a:chOff x="0" y="0"/>
            <a:chExt cx="358140" cy="719999"/>
          </a:xfrm>
        </p:grpSpPr>
        <p:sp>
          <p:nvSpPr>
            <p:cNvPr id="292" name="矩形"/>
            <p:cNvSpPr/>
            <p:nvPr/>
          </p:nvSpPr>
          <p:spPr>
            <a:xfrm rot="5400000">
              <a:off x="-180930" y="184118"/>
              <a:ext cx="72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250"/>
            <p:cNvSpPr txBox="1"/>
            <p:nvPr/>
          </p:nvSpPr>
          <p:spPr>
            <a:xfrm rot="5400000">
              <a:off x="-180931" y="180929"/>
              <a:ext cx="72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250</a:t>
              </a:r>
            </a:p>
          </p:txBody>
        </p:sp>
      </p:grpSp>
      <p:grpSp>
        <p:nvGrpSpPr>
          <p:cNvPr id="297" name="矩形 56"/>
          <p:cNvGrpSpPr/>
          <p:nvPr/>
        </p:nvGrpSpPr>
        <p:grpSpPr>
          <a:xfrm>
            <a:off x="7105482" y="2399607"/>
            <a:ext cx="358141" cy="615916"/>
            <a:chOff x="0" y="0"/>
            <a:chExt cx="358140" cy="615915"/>
          </a:xfrm>
        </p:grpSpPr>
        <p:sp>
          <p:nvSpPr>
            <p:cNvPr id="295" name="矩形"/>
            <p:cNvSpPr/>
            <p:nvPr/>
          </p:nvSpPr>
          <p:spPr>
            <a:xfrm rot="5400000">
              <a:off x="-128888" y="141342"/>
              <a:ext cx="615916" cy="33323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30"/>
            <p:cNvSpPr txBox="1"/>
            <p:nvPr/>
          </p:nvSpPr>
          <p:spPr>
            <a:xfrm rot="5400000">
              <a:off x="-128888" y="128887"/>
              <a:ext cx="61591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30</a:t>
              </a:r>
            </a:p>
          </p:txBody>
        </p:sp>
      </p:grpSp>
      <p:grpSp>
        <p:nvGrpSpPr>
          <p:cNvPr id="300" name="矩形 57"/>
          <p:cNvGrpSpPr/>
          <p:nvPr/>
        </p:nvGrpSpPr>
        <p:grpSpPr>
          <a:xfrm>
            <a:off x="5488668" y="5154900"/>
            <a:ext cx="358141" cy="720001"/>
            <a:chOff x="0" y="0"/>
            <a:chExt cx="358140" cy="719999"/>
          </a:xfrm>
        </p:grpSpPr>
        <p:sp>
          <p:nvSpPr>
            <p:cNvPr id="298" name="矩形"/>
            <p:cNvSpPr/>
            <p:nvPr/>
          </p:nvSpPr>
          <p:spPr>
            <a:xfrm rot="5400000">
              <a:off x="-180930" y="184118"/>
              <a:ext cx="72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250"/>
            <p:cNvSpPr txBox="1"/>
            <p:nvPr/>
          </p:nvSpPr>
          <p:spPr>
            <a:xfrm rot="5400000">
              <a:off x="-180931" y="180929"/>
              <a:ext cx="72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250</a:t>
              </a:r>
            </a:p>
          </p:txBody>
        </p:sp>
      </p:grpSp>
      <p:grpSp>
        <p:nvGrpSpPr>
          <p:cNvPr id="303" name="矩形 58"/>
          <p:cNvGrpSpPr/>
          <p:nvPr/>
        </p:nvGrpSpPr>
        <p:grpSpPr>
          <a:xfrm>
            <a:off x="6377127" y="4974900"/>
            <a:ext cx="358141" cy="1080001"/>
            <a:chOff x="0" y="0"/>
            <a:chExt cx="358140" cy="1079999"/>
          </a:xfrm>
        </p:grpSpPr>
        <p:sp>
          <p:nvSpPr>
            <p:cNvPr id="301" name="矩形"/>
            <p:cNvSpPr/>
            <p:nvPr/>
          </p:nvSpPr>
          <p:spPr>
            <a:xfrm rot="5400000">
              <a:off x="-360930" y="364118"/>
              <a:ext cx="1080000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500"/>
            <p:cNvSpPr txBox="1"/>
            <p:nvPr/>
          </p:nvSpPr>
          <p:spPr>
            <a:xfrm rot="5400000">
              <a:off x="-360930" y="360929"/>
              <a:ext cx="10800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306" name="矩形 59"/>
          <p:cNvGrpSpPr/>
          <p:nvPr/>
        </p:nvGrpSpPr>
        <p:grpSpPr>
          <a:xfrm>
            <a:off x="7308279" y="4693735"/>
            <a:ext cx="358141" cy="1800001"/>
            <a:chOff x="0" y="0"/>
            <a:chExt cx="358140" cy="1800000"/>
          </a:xfrm>
        </p:grpSpPr>
        <p:sp>
          <p:nvSpPr>
            <p:cNvPr id="304" name="矩形"/>
            <p:cNvSpPr/>
            <p:nvPr/>
          </p:nvSpPr>
          <p:spPr>
            <a:xfrm rot="5400000">
              <a:off x="-720930" y="724118"/>
              <a:ext cx="1800001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1000"/>
            <p:cNvSpPr txBox="1"/>
            <p:nvPr/>
          </p:nvSpPr>
          <p:spPr>
            <a:xfrm rot="5400000">
              <a:off x="-720930" y="720930"/>
              <a:ext cx="180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309" name="矩形 60"/>
          <p:cNvGrpSpPr/>
          <p:nvPr/>
        </p:nvGrpSpPr>
        <p:grpSpPr>
          <a:xfrm>
            <a:off x="8167328" y="4837568"/>
            <a:ext cx="358141" cy="1455606"/>
            <a:chOff x="0" y="0"/>
            <a:chExt cx="358140" cy="1455605"/>
          </a:xfrm>
        </p:grpSpPr>
        <p:sp>
          <p:nvSpPr>
            <p:cNvPr id="307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pic>
        <p:nvPicPr>
          <p:cNvPr id="310" name="圖片 61" descr="圖片 6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6154" y="6087888"/>
            <a:ext cx="628651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圖片 62" descr="圖片 6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11211" y="6054900"/>
            <a:ext cx="62865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直線單箭頭接點 63"/>
          <p:cNvSpPr/>
          <p:nvPr/>
        </p:nvSpPr>
        <p:spPr>
          <a:xfrm flipH="1">
            <a:off x="137544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直線單箭頭接點 64"/>
          <p:cNvSpPr/>
          <p:nvPr/>
        </p:nvSpPr>
        <p:spPr>
          <a:xfrm flipH="1">
            <a:off x="2310687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直線單箭頭接點 65"/>
          <p:cNvSpPr/>
          <p:nvPr/>
        </p:nvSpPr>
        <p:spPr>
          <a:xfrm flipH="1">
            <a:off x="326884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直線單箭頭接點 66"/>
          <p:cNvSpPr/>
          <p:nvPr/>
        </p:nvSpPr>
        <p:spPr>
          <a:xfrm flipH="1">
            <a:off x="4159884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直線單箭頭接點 67"/>
          <p:cNvSpPr/>
          <p:nvPr/>
        </p:nvSpPr>
        <p:spPr>
          <a:xfrm flipH="1">
            <a:off x="5060691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直線單箭頭接點 68"/>
          <p:cNvSpPr/>
          <p:nvPr/>
        </p:nvSpPr>
        <p:spPr>
          <a:xfrm flipH="1">
            <a:off x="590436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直線單箭頭接點 69"/>
          <p:cNvSpPr/>
          <p:nvPr/>
        </p:nvSpPr>
        <p:spPr>
          <a:xfrm flipH="1">
            <a:off x="6810636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直線單箭頭接點 70"/>
          <p:cNvSpPr/>
          <p:nvPr/>
        </p:nvSpPr>
        <p:spPr>
          <a:xfrm flipH="1">
            <a:off x="7732421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22" name="矩形 71"/>
          <p:cNvGrpSpPr/>
          <p:nvPr/>
        </p:nvGrpSpPr>
        <p:grpSpPr>
          <a:xfrm>
            <a:off x="4646736" y="5154901"/>
            <a:ext cx="358141" cy="615916"/>
            <a:chOff x="0" y="0"/>
            <a:chExt cx="358140" cy="615915"/>
          </a:xfrm>
        </p:grpSpPr>
        <p:sp>
          <p:nvSpPr>
            <p:cNvPr id="320" name="矩形"/>
            <p:cNvSpPr/>
            <p:nvPr/>
          </p:nvSpPr>
          <p:spPr>
            <a:xfrm rot="5400000">
              <a:off x="-128888" y="141342"/>
              <a:ext cx="615916" cy="33323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30"/>
            <p:cNvSpPr txBox="1"/>
            <p:nvPr/>
          </p:nvSpPr>
          <p:spPr>
            <a:xfrm rot="5400000">
              <a:off x="-128888" y="128887"/>
              <a:ext cx="61591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7"/>
      <p:bldP build="whole" bldLvl="1" animBg="1" rev="0" advAuto="0" spid="310" grpId="20"/>
      <p:bldP build="whole" bldLvl="1" animBg="1" rev="0" advAuto="0" spid="294" grpId="15"/>
      <p:bldP build="whole" bldLvl="1" animBg="1" rev="0" advAuto="0" spid="314" grpId="24"/>
      <p:bldP build="whole" bldLvl="1" animBg="1" rev="0" advAuto="0" spid="319" grpId="29"/>
      <p:bldP build="whole" bldLvl="1" animBg="1" rev="0" advAuto="0" spid="269" grpId="32"/>
      <p:bldP build="whole" bldLvl="1" animBg="1" rev="0" advAuto="0" spid="312" grpId="22"/>
      <p:bldP build="whole" bldLvl="1" animBg="1" rev="0" advAuto="0" spid="311" grpId="21"/>
      <p:bldP build="whole" bldLvl="1" animBg="1" rev="0" advAuto="0" spid="297" grpId="10"/>
      <p:bldP build="whole" bldLvl="1" animBg="1" rev="0" advAuto="0" spid="270" grpId="2"/>
      <p:bldP build="whole" bldLvl="1" animBg="1" rev="0" advAuto="0" spid="279" grpId="6"/>
      <p:bldP build="whole" bldLvl="1" animBg="1" rev="0" advAuto="0" spid="318" grpId="28"/>
      <p:bldP build="whole" bldLvl="1" animBg="1" rev="0" advAuto="0" spid="267" grpId="1"/>
      <p:bldP build="whole" bldLvl="1" animBg="1" rev="0" advAuto="0" spid="322" grpId="30"/>
      <p:bldP build="whole" bldLvl="1" animBg="1" rev="0" advAuto="0" spid="316" grpId="26"/>
      <p:bldP build="whole" bldLvl="1" animBg="1" rev="0" advAuto="0" spid="300" grpId="16"/>
      <p:bldP build="whole" bldLvl="1" animBg="1" rev="0" advAuto="0" spid="268" grpId="3"/>
      <p:bldP build="whole" bldLvl="1" animBg="1" rev="0" advAuto="0" spid="275" grpId="4"/>
      <p:bldP build="whole" bldLvl="1" animBg="1" rev="0" advAuto="0" spid="313" grpId="23"/>
      <p:bldP build="whole" bldLvl="1" animBg="1" rev="0" advAuto="0" spid="315" grpId="25"/>
      <p:bldP build="whole" bldLvl="1" animBg="1" rev="0" advAuto="0" spid="306" grpId="18"/>
      <p:bldP build="whole" bldLvl="1" animBg="1" rev="0" advAuto="0" spid="303" grpId="17"/>
      <p:bldP build="whole" bldLvl="1" animBg="1" rev="0" advAuto="0" spid="281" grpId="8"/>
      <p:bldP build="whole" bldLvl="1" animBg="1" rev="0" advAuto="0" spid="317" grpId="27"/>
      <p:bldP build="whole" bldLvl="1" animBg="1" rev="0" advAuto="0" spid="278" grpId="5"/>
      <p:bldP build="whole" bldLvl="1" animBg="1" rev="0" advAuto="0" spid="288" grpId="13"/>
      <p:bldP build="whole" bldLvl="1" animBg="1" rev="0" advAuto="0" spid="291" grpId="14"/>
      <p:bldP build="whole" bldLvl="1" animBg="1" rev="0" advAuto="0" spid="282" grpId="9"/>
      <p:bldP build="whole" bldLvl="1" animBg="1" rev="0" advAuto="0" spid="271" grpId="11"/>
      <p:bldP build="whole" bldLvl="1" animBg="1" rev="0" advAuto="0" spid="272" grpId="31"/>
      <p:bldP build="whole" bldLvl="1" animBg="1" rev="0" advAuto="0" spid="309" grpId="19"/>
      <p:bldP build="whole" bldLvl="1" animBg="1" rev="0" advAuto="0" spid="285" grpId="1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138" y="1747516"/>
            <a:ext cx="3037904" cy="2946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9" name="矩形 44"/>
          <p:cNvGrpSpPr/>
          <p:nvPr/>
        </p:nvGrpSpPr>
        <p:grpSpPr>
          <a:xfrm>
            <a:off x="6038981" y="1960437"/>
            <a:ext cx="358141" cy="1455606"/>
            <a:chOff x="0" y="0"/>
            <a:chExt cx="358140" cy="1455605"/>
          </a:xfrm>
        </p:grpSpPr>
        <p:sp>
          <p:nvSpPr>
            <p:cNvPr id="327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332" name="矩形 45"/>
          <p:cNvGrpSpPr/>
          <p:nvPr/>
        </p:nvGrpSpPr>
        <p:grpSpPr>
          <a:xfrm>
            <a:off x="8160398" y="1979762"/>
            <a:ext cx="358141" cy="1455606"/>
            <a:chOff x="0" y="0"/>
            <a:chExt cx="358140" cy="1455605"/>
          </a:xfrm>
        </p:grpSpPr>
        <p:sp>
          <p:nvSpPr>
            <p:cNvPr id="330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pic>
        <p:nvPicPr>
          <p:cNvPr id="333" name="圖片 47" descr="圖片 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3726" y="3511603"/>
            <a:ext cx="628651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圖片 48" descr="圖片 4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15617" y="3497088"/>
            <a:ext cx="647701" cy="61912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直線單箭頭接點 49"/>
          <p:cNvSpPr/>
          <p:nvPr/>
        </p:nvSpPr>
        <p:spPr>
          <a:xfrm flipH="1">
            <a:off x="7584452" y="2730740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直線單箭頭接點 50"/>
          <p:cNvSpPr/>
          <p:nvPr/>
        </p:nvSpPr>
        <p:spPr>
          <a:xfrm flipH="1">
            <a:off x="6533010" y="272144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39" name="矩形 51"/>
          <p:cNvGrpSpPr/>
          <p:nvPr/>
        </p:nvGrpSpPr>
        <p:grpSpPr>
          <a:xfrm>
            <a:off x="909386" y="4837567"/>
            <a:ext cx="358141" cy="1455606"/>
            <a:chOff x="0" y="0"/>
            <a:chExt cx="358140" cy="1455605"/>
          </a:xfrm>
        </p:grpSpPr>
        <p:sp>
          <p:nvSpPr>
            <p:cNvPr id="337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grpSp>
        <p:nvGrpSpPr>
          <p:cNvPr id="342" name="矩形 52"/>
          <p:cNvGrpSpPr/>
          <p:nvPr/>
        </p:nvGrpSpPr>
        <p:grpSpPr>
          <a:xfrm>
            <a:off x="1878900" y="4693735"/>
            <a:ext cx="358142" cy="1800001"/>
            <a:chOff x="0" y="0"/>
            <a:chExt cx="358140" cy="1800000"/>
          </a:xfrm>
        </p:grpSpPr>
        <p:sp>
          <p:nvSpPr>
            <p:cNvPr id="340" name="矩形"/>
            <p:cNvSpPr/>
            <p:nvPr/>
          </p:nvSpPr>
          <p:spPr>
            <a:xfrm rot="5400000">
              <a:off x="-720930" y="724118"/>
              <a:ext cx="1800001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1000"/>
            <p:cNvSpPr txBox="1"/>
            <p:nvPr/>
          </p:nvSpPr>
          <p:spPr>
            <a:xfrm rot="5400000">
              <a:off x="-720930" y="720930"/>
              <a:ext cx="180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345" name="矩形 53"/>
          <p:cNvGrpSpPr/>
          <p:nvPr/>
        </p:nvGrpSpPr>
        <p:grpSpPr>
          <a:xfrm>
            <a:off x="2816883" y="4974900"/>
            <a:ext cx="358141" cy="1080001"/>
            <a:chOff x="0" y="0"/>
            <a:chExt cx="358140" cy="1079999"/>
          </a:xfrm>
        </p:grpSpPr>
        <p:sp>
          <p:nvSpPr>
            <p:cNvPr id="343" name="矩形"/>
            <p:cNvSpPr/>
            <p:nvPr/>
          </p:nvSpPr>
          <p:spPr>
            <a:xfrm rot="5400000">
              <a:off x="-360930" y="364118"/>
              <a:ext cx="1080000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500"/>
            <p:cNvSpPr txBox="1"/>
            <p:nvPr/>
          </p:nvSpPr>
          <p:spPr>
            <a:xfrm rot="5400000">
              <a:off x="-360930" y="360929"/>
              <a:ext cx="10800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348" name="矩形 54"/>
          <p:cNvGrpSpPr/>
          <p:nvPr/>
        </p:nvGrpSpPr>
        <p:grpSpPr>
          <a:xfrm>
            <a:off x="3715866" y="5154900"/>
            <a:ext cx="358141" cy="720001"/>
            <a:chOff x="0" y="0"/>
            <a:chExt cx="358140" cy="719999"/>
          </a:xfrm>
        </p:grpSpPr>
        <p:sp>
          <p:nvSpPr>
            <p:cNvPr id="346" name="矩形"/>
            <p:cNvSpPr/>
            <p:nvPr/>
          </p:nvSpPr>
          <p:spPr>
            <a:xfrm rot="5400000">
              <a:off x="-180930" y="184118"/>
              <a:ext cx="72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250"/>
            <p:cNvSpPr txBox="1"/>
            <p:nvPr/>
          </p:nvSpPr>
          <p:spPr>
            <a:xfrm rot="5400000">
              <a:off x="-180931" y="180929"/>
              <a:ext cx="72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250</a:t>
              </a:r>
            </a:p>
          </p:txBody>
        </p:sp>
      </p:grpSp>
      <p:grpSp>
        <p:nvGrpSpPr>
          <p:cNvPr id="351" name="矩形 55"/>
          <p:cNvGrpSpPr/>
          <p:nvPr/>
        </p:nvGrpSpPr>
        <p:grpSpPr>
          <a:xfrm>
            <a:off x="4620539" y="5334900"/>
            <a:ext cx="358141" cy="360001"/>
            <a:chOff x="0" y="0"/>
            <a:chExt cx="358140" cy="360000"/>
          </a:xfrm>
        </p:grpSpPr>
        <p:sp>
          <p:nvSpPr>
            <p:cNvPr id="349" name="正方形"/>
            <p:cNvSpPr/>
            <p:nvPr/>
          </p:nvSpPr>
          <p:spPr>
            <a:xfrm rot="5400000">
              <a:off x="-930" y="4118"/>
              <a:ext cx="36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2"/>
            <p:cNvSpPr txBox="1"/>
            <p:nvPr/>
          </p:nvSpPr>
          <p:spPr>
            <a:xfrm rot="5400000">
              <a:off x="-931" y="930"/>
              <a:ext cx="36000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54" name="矩形 56"/>
          <p:cNvGrpSpPr/>
          <p:nvPr/>
        </p:nvGrpSpPr>
        <p:grpSpPr>
          <a:xfrm>
            <a:off x="7099430" y="2527335"/>
            <a:ext cx="358141" cy="360001"/>
            <a:chOff x="0" y="0"/>
            <a:chExt cx="358140" cy="360000"/>
          </a:xfrm>
        </p:grpSpPr>
        <p:sp>
          <p:nvSpPr>
            <p:cNvPr id="352" name="正方形"/>
            <p:cNvSpPr/>
            <p:nvPr/>
          </p:nvSpPr>
          <p:spPr>
            <a:xfrm rot="5400000">
              <a:off x="-930" y="4118"/>
              <a:ext cx="36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2"/>
            <p:cNvSpPr txBox="1"/>
            <p:nvPr/>
          </p:nvSpPr>
          <p:spPr>
            <a:xfrm rot="5400000">
              <a:off x="-931" y="930"/>
              <a:ext cx="36000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57" name="矩形 57"/>
          <p:cNvGrpSpPr/>
          <p:nvPr/>
        </p:nvGrpSpPr>
        <p:grpSpPr>
          <a:xfrm>
            <a:off x="5488668" y="5154900"/>
            <a:ext cx="358141" cy="720001"/>
            <a:chOff x="0" y="0"/>
            <a:chExt cx="358140" cy="719999"/>
          </a:xfrm>
        </p:grpSpPr>
        <p:sp>
          <p:nvSpPr>
            <p:cNvPr id="355" name="矩形"/>
            <p:cNvSpPr/>
            <p:nvPr/>
          </p:nvSpPr>
          <p:spPr>
            <a:xfrm rot="5400000">
              <a:off x="-180930" y="184118"/>
              <a:ext cx="720001" cy="351764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250"/>
            <p:cNvSpPr txBox="1"/>
            <p:nvPr/>
          </p:nvSpPr>
          <p:spPr>
            <a:xfrm rot="5400000">
              <a:off x="-180931" y="180929"/>
              <a:ext cx="72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250</a:t>
              </a:r>
            </a:p>
          </p:txBody>
        </p:sp>
      </p:grpSp>
      <p:grpSp>
        <p:nvGrpSpPr>
          <p:cNvPr id="360" name="矩形 58"/>
          <p:cNvGrpSpPr/>
          <p:nvPr/>
        </p:nvGrpSpPr>
        <p:grpSpPr>
          <a:xfrm>
            <a:off x="6377127" y="4974900"/>
            <a:ext cx="358141" cy="1080001"/>
            <a:chOff x="0" y="0"/>
            <a:chExt cx="358140" cy="1079999"/>
          </a:xfrm>
        </p:grpSpPr>
        <p:sp>
          <p:nvSpPr>
            <p:cNvPr id="358" name="矩形"/>
            <p:cNvSpPr/>
            <p:nvPr/>
          </p:nvSpPr>
          <p:spPr>
            <a:xfrm rot="5400000">
              <a:off x="-360930" y="364118"/>
              <a:ext cx="1080000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500"/>
            <p:cNvSpPr txBox="1"/>
            <p:nvPr/>
          </p:nvSpPr>
          <p:spPr>
            <a:xfrm rot="5400000">
              <a:off x="-360930" y="360929"/>
              <a:ext cx="10800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500</a:t>
              </a:r>
            </a:p>
          </p:txBody>
        </p:sp>
      </p:grpSp>
      <p:grpSp>
        <p:nvGrpSpPr>
          <p:cNvPr id="363" name="矩形 59"/>
          <p:cNvGrpSpPr/>
          <p:nvPr/>
        </p:nvGrpSpPr>
        <p:grpSpPr>
          <a:xfrm>
            <a:off x="7308279" y="4693735"/>
            <a:ext cx="358141" cy="1800001"/>
            <a:chOff x="0" y="0"/>
            <a:chExt cx="358140" cy="1800000"/>
          </a:xfrm>
        </p:grpSpPr>
        <p:sp>
          <p:nvSpPr>
            <p:cNvPr id="361" name="矩形"/>
            <p:cNvSpPr/>
            <p:nvPr/>
          </p:nvSpPr>
          <p:spPr>
            <a:xfrm rot="5400000">
              <a:off x="-720930" y="724118"/>
              <a:ext cx="1800001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1000"/>
            <p:cNvSpPr txBox="1"/>
            <p:nvPr/>
          </p:nvSpPr>
          <p:spPr>
            <a:xfrm rot="5400000">
              <a:off x="-720930" y="720930"/>
              <a:ext cx="18000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1000</a:t>
              </a:r>
            </a:p>
          </p:txBody>
        </p:sp>
      </p:grpSp>
      <p:grpSp>
        <p:nvGrpSpPr>
          <p:cNvPr id="366" name="矩形 60"/>
          <p:cNvGrpSpPr/>
          <p:nvPr/>
        </p:nvGrpSpPr>
        <p:grpSpPr>
          <a:xfrm>
            <a:off x="8167328" y="4837568"/>
            <a:ext cx="358141" cy="1455606"/>
            <a:chOff x="0" y="0"/>
            <a:chExt cx="358140" cy="1455605"/>
          </a:xfrm>
        </p:grpSpPr>
        <p:sp>
          <p:nvSpPr>
            <p:cNvPr id="364" name="矩形"/>
            <p:cNvSpPr/>
            <p:nvPr/>
          </p:nvSpPr>
          <p:spPr>
            <a:xfrm rot="5400000">
              <a:off x="-548733" y="551921"/>
              <a:ext cx="1455606" cy="35176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784"/>
            <p:cNvSpPr txBox="1"/>
            <p:nvPr/>
          </p:nvSpPr>
          <p:spPr>
            <a:xfrm rot="5400000">
              <a:off x="-548733" y="548732"/>
              <a:ext cx="14556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784</a:t>
              </a:r>
            </a:p>
          </p:txBody>
        </p:sp>
      </p:grpSp>
      <p:pic>
        <p:nvPicPr>
          <p:cNvPr id="367" name="圖片 61" descr="圖片 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154" y="6087888"/>
            <a:ext cx="628651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圖片 62" descr="圖片 6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11211" y="6054900"/>
            <a:ext cx="62865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直線單箭頭接點 63"/>
          <p:cNvSpPr/>
          <p:nvPr/>
        </p:nvSpPr>
        <p:spPr>
          <a:xfrm flipH="1">
            <a:off x="137544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直線單箭頭接點 64"/>
          <p:cNvSpPr/>
          <p:nvPr/>
        </p:nvSpPr>
        <p:spPr>
          <a:xfrm flipH="1">
            <a:off x="2310687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直線單箭頭接點 65"/>
          <p:cNvSpPr/>
          <p:nvPr/>
        </p:nvSpPr>
        <p:spPr>
          <a:xfrm flipH="1">
            <a:off x="326884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直線單箭頭接點 66"/>
          <p:cNvSpPr/>
          <p:nvPr/>
        </p:nvSpPr>
        <p:spPr>
          <a:xfrm flipH="1">
            <a:off x="4159884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3" name="直線單箭頭接點 67"/>
          <p:cNvSpPr/>
          <p:nvPr/>
        </p:nvSpPr>
        <p:spPr>
          <a:xfrm flipH="1">
            <a:off x="5060691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直線單箭頭接點 68"/>
          <p:cNvSpPr/>
          <p:nvPr/>
        </p:nvSpPr>
        <p:spPr>
          <a:xfrm flipH="1">
            <a:off x="5904360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直線單箭頭接點 69"/>
          <p:cNvSpPr/>
          <p:nvPr/>
        </p:nvSpPr>
        <p:spPr>
          <a:xfrm flipH="1">
            <a:off x="6810636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直線單箭頭接點 70"/>
          <p:cNvSpPr/>
          <p:nvPr/>
        </p:nvSpPr>
        <p:spPr>
          <a:xfrm flipH="1">
            <a:off x="7732421" y="5526383"/>
            <a:ext cx="431801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377" name="圖片 3" descr="圖片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45290" y="113738"/>
            <a:ext cx="2658437" cy="2593597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直線單箭頭接點 37"/>
          <p:cNvSpPr/>
          <p:nvPr/>
        </p:nvSpPr>
        <p:spPr>
          <a:xfrm flipH="1" flipV="1">
            <a:off x="4998139" y="1864877"/>
            <a:ext cx="2251413" cy="611500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直線單箭頭接點 46"/>
          <p:cNvSpPr/>
          <p:nvPr/>
        </p:nvSpPr>
        <p:spPr>
          <a:xfrm flipH="1" flipV="1">
            <a:off x="2632871" y="3829093"/>
            <a:ext cx="2166738" cy="1505808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  <p:bldP build="whole" bldLvl="1" animBg="1" rev="0" advAuto="0" spid="379" grpId="3"/>
      <p:bldP build="whole" bldLvl="1" animBg="1" rev="0" advAuto="0" spid="326" grpId="4"/>
      <p:bldP build="whole" bldLvl="1" animBg="1" rev="0" advAuto="0" spid="37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encoder_decoder.png" descr="encoder_deco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3544044"/>
            <a:ext cx="40386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mnist_load.png" descr="mnist_lo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900" y="1247526"/>
            <a:ext cx="5156200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mnist_load1.png" descr="mnist_load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700" y="2195940"/>
            <a:ext cx="5562600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oad MNIST Data"/>
          <p:cNvSpPr txBox="1"/>
          <p:nvPr/>
        </p:nvSpPr>
        <p:spPr>
          <a:xfrm>
            <a:off x="540203" y="608330"/>
            <a:ext cx="275620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800"/>
            </a:lvl1pPr>
          </a:lstStyle>
          <a:p>
            <a:pPr/>
            <a:r>
              <a:t>Load MNIST Data</a:t>
            </a:r>
          </a:p>
        </p:txBody>
      </p:sp>
      <p:sp>
        <p:nvSpPr>
          <p:cNvPr id="387" name="Encoder-Decoder Network"/>
          <p:cNvSpPr txBox="1"/>
          <p:nvPr/>
        </p:nvSpPr>
        <p:spPr>
          <a:xfrm>
            <a:off x="578303" y="2941153"/>
            <a:ext cx="4267856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800"/>
            </a:lvl1pPr>
          </a:lstStyle>
          <a:p>
            <a:pPr/>
            <a:r>
              <a:t>Encoder-Decoder Network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1"/>
      <p:bldP build="whole" bldLvl="1" animBg="1" rev="0" advAuto="0" spid="384" grpId="2"/>
      <p:bldP build="whole" bldLvl="1" animBg="1" rev="0" advAuto="0" spid="387" grpId="4"/>
      <p:bldP build="whole" bldLvl="1" animBg="1" rev="0" advAuto="0" spid="383" grpId="5"/>
      <p:bldP build="whole" bldLvl="1" animBg="1" rev="0" advAuto="0" spid="38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encoder_decoder1.png" descr="encoder_decoder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017289"/>
            <a:ext cx="8648700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Auto-Encoder Network"/>
          <p:cNvSpPr txBox="1"/>
          <p:nvPr/>
        </p:nvSpPr>
        <p:spPr>
          <a:xfrm>
            <a:off x="286203" y="553553"/>
            <a:ext cx="369452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800"/>
            </a:lvl1pPr>
          </a:lstStyle>
          <a:p>
            <a:pPr/>
            <a:r>
              <a:t>Auto-Encoder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0" grpId="1"/>
      <p:bldP build="whole" bldLvl="1" animBg="1" rev="0" advAuto="0" spid="389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